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xlsx" ContentType="application/vnd.openxmlformats-officedocument.spreadsheetml.sheet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3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4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5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7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theme/theme9.xml" ContentType="application/vnd.openxmlformats-officedocument.theme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notesSlides/notesSlide4.xml" ContentType="application/vnd.openxmlformats-officedocument.presentationml.notesSlide+xml"/>
  <Override PartName="/ppt/charts/chart5.xml" ContentType="application/vnd.openxmlformats-officedocument.drawingml.chart+xml"/>
  <Override PartName="/ppt/drawings/drawing4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6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5.xml" ContentType="application/vnd.openxmlformats-officedocument.drawingml.chartshapes+xml"/>
  <Override PartName="/ppt/charts/chart7.xml" ContentType="application/vnd.openxmlformats-officedocument.drawingml.chart+xml"/>
  <Override PartName="/ppt/drawings/drawing6.xml" ContentType="application/vnd.openxmlformats-officedocument.drawingml.chartshapes+xml"/>
  <Override PartName="/ppt/notesSlides/notesSlide6.xml" ContentType="application/vnd.openxmlformats-officedocument.presentationml.notesSlide+xml"/>
  <Override PartName="/ppt/charts/chart8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7.xml" ContentType="application/vnd.openxmlformats-officedocument.drawingml.chartshapes+xml"/>
  <Override PartName="/ppt/charts/chart9.xml" ContentType="application/vnd.openxmlformats-officedocument.drawingml.chart+xml"/>
  <Override PartName="/ppt/drawings/drawing8.xml" ContentType="application/vnd.openxmlformats-officedocument.drawingml.chartshapes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10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9.xml" ContentType="application/vnd.openxmlformats-officedocument.drawingml.chartshapes+xml"/>
  <Override PartName="/ppt/charts/chart11.xml" ContentType="application/vnd.openxmlformats-officedocument.drawingml.chart+xml"/>
  <Override PartName="/ppt/drawings/drawing10.xml" ContentType="application/vnd.openxmlformats-officedocument.drawingml.chartshapes+xml"/>
  <Override PartName="/ppt/notesSlides/notesSlide9.xml" ContentType="application/vnd.openxmlformats-officedocument.presentationml.notesSlide+xml"/>
  <Override PartName="/ppt/charts/chart12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drawings/drawing11.xml" ContentType="application/vnd.openxmlformats-officedocument.drawingml.chartshapes+xml"/>
  <Override PartName="/ppt/charts/chart13.xml" ContentType="application/vnd.openxmlformats-officedocument.drawingml.chart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rts/chart14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drawings/drawing12.xml" ContentType="application/vnd.openxmlformats-officedocument.drawingml.chartshapes+xml"/>
  <Override PartName="/ppt/charts/chart15.xml" ContentType="application/vnd.openxmlformats-officedocument.drawingml.chart+xml"/>
  <Override PartName="/ppt/notesSlides/notesSlide14.xml" ContentType="application/vnd.openxmlformats-officedocument.presentationml.notesSlide+xml"/>
  <Override PartName="/ppt/charts/chart16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drawings/drawing13.xml" ContentType="application/vnd.openxmlformats-officedocument.drawingml.chartshapes+xml"/>
  <Override PartName="/ppt/charts/chart17.xml" ContentType="application/vnd.openxmlformats-officedocument.drawingml.chart+xml"/>
  <Override PartName="/ppt/drawings/drawing14.xml" ContentType="application/vnd.openxmlformats-officedocument.drawingml.chartshapes+xml"/>
  <Override PartName="/ppt/notesSlides/notesSlide15.xml" ContentType="application/vnd.openxmlformats-officedocument.presentationml.notesSlide+xml"/>
  <Override PartName="/ppt/charts/chart18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drawings/drawing15.xml" ContentType="application/vnd.openxmlformats-officedocument.drawingml.chartshapes+xml"/>
  <Override PartName="/ppt/charts/chart19.xml" ContentType="application/vnd.openxmlformats-officedocument.drawingml.chart+xml"/>
  <Override PartName="/ppt/drawings/drawing16.xml" ContentType="application/vnd.openxmlformats-officedocument.drawingml.chartshapes+xml"/>
  <Override PartName="/ppt/notesSlides/notesSlide16.xml" ContentType="application/vnd.openxmlformats-officedocument.presentationml.notesSlide+xml"/>
  <Override PartName="/ppt/charts/chart20.xml" ContentType="application/vnd.openxmlformats-officedocument.drawingml.chart+xml"/>
  <Override PartName="/ppt/drawings/drawing17.xml" ContentType="application/vnd.openxmlformats-officedocument.drawingml.chartshapes+xml"/>
  <Override PartName="/ppt/notesSlides/notesSlide17.xml" ContentType="application/vnd.openxmlformats-officedocument.presentationml.notesSlide+xml"/>
  <Override PartName="/ppt/charts/chart21.xml" ContentType="application/vnd.openxmlformats-officedocument.drawingml.chart+xml"/>
  <Override PartName="/ppt/notesSlides/notesSlide18.xml" ContentType="application/vnd.openxmlformats-officedocument.presentationml.notesSlide+xml"/>
  <Override PartName="/ppt/charts/chart22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drawings/drawing18.xml" ContentType="application/vnd.openxmlformats-officedocument.drawingml.chartshapes+xml"/>
  <Override PartName="/ppt/charts/chart23.xml" ContentType="application/vnd.openxmlformats-officedocument.drawingml.chart+xml"/>
  <Override PartName="/ppt/drawings/drawing19.xml" ContentType="application/vnd.openxmlformats-officedocument.drawingml.chartshapes+xml"/>
  <Override PartName="/ppt/notesSlides/notesSlide19.xml" ContentType="application/vnd.openxmlformats-officedocument.presentationml.notesSlide+xml"/>
  <Override PartName="/ppt/charts/chart24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drawings/drawing20.xml" ContentType="application/vnd.openxmlformats-officedocument.drawingml.chartshapes+xml"/>
  <Override PartName="/ppt/charts/chart2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79" r:id="rId2"/>
    <p:sldMasterId id="2147483686" r:id="rId3"/>
    <p:sldMasterId id="2147483706" r:id="rId4"/>
    <p:sldMasterId id="2147483715" r:id="rId5"/>
    <p:sldMasterId id="2147483724" r:id="rId6"/>
    <p:sldMasterId id="2147483733" r:id="rId7"/>
    <p:sldMasterId id="2147483742" r:id="rId8"/>
    <p:sldMasterId id="2147483749" r:id="rId9"/>
    <p:sldMasterId id="2147483756" r:id="rId10"/>
  </p:sldMasterIdLst>
  <p:notesMasterIdLst>
    <p:notesMasterId r:id="rId31"/>
  </p:notesMasterIdLst>
  <p:handoutMasterIdLst>
    <p:handoutMasterId r:id="rId32"/>
  </p:handoutMasterIdLst>
  <p:sldIdLst>
    <p:sldId id="256" r:id="rId11"/>
    <p:sldId id="302" r:id="rId12"/>
    <p:sldId id="295" r:id="rId13"/>
    <p:sldId id="303" r:id="rId14"/>
    <p:sldId id="304" r:id="rId15"/>
    <p:sldId id="305" r:id="rId16"/>
    <p:sldId id="308" r:id="rId17"/>
    <p:sldId id="309" r:id="rId18"/>
    <p:sldId id="306" r:id="rId19"/>
    <p:sldId id="298" r:id="rId20"/>
    <p:sldId id="310" r:id="rId21"/>
    <p:sldId id="311" r:id="rId22"/>
    <p:sldId id="312" r:id="rId23"/>
    <p:sldId id="299" r:id="rId24"/>
    <p:sldId id="300" r:id="rId25"/>
    <p:sldId id="313" r:id="rId26"/>
    <p:sldId id="314" r:id="rId27"/>
    <p:sldId id="315" r:id="rId28"/>
    <p:sldId id="316" r:id="rId29"/>
    <p:sldId id="301" r:id="rId30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580" autoAdjust="0"/>
    <p:restoredTop sz="86410" autoAdjust="0"/>
  </p:normalViewPr>
  <p:slideViewPr>
    <p:cSldViewPr snapToGrid="0">
      <p:cViewPr varScale="1">
        <p:scale>
          <a:sx n="35" d="100"/>
          <a:sy n="35" d="100"/>
        </p:scale>
        <p:origin x="66" y="690"/>
      </p:cViewPr>
      <p:guideLst/>
    </p:cSldViewPr>
  </p:slideViewPr>
  <p:outlineViewPr>
    <p:cViewPr>
      <p:scale>
        <a:sx n="33" d="100"/>
        <a:sy n="33" d="100"/>
      </p:scale>
      <p:origin x="0" y="-13986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6" d="100"/>
          <a:sy n="56" d="100"/>
        </p:scale>
        <p:origin x="1806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0.xml"/><Relationship Id="rId21" Type="http://schemas.openxmlformats.org/officeDocument/2006/relationships/slide" Target="slides/slide11.xml"/><Relationship Id="rId22" Type="http://schemas.openxmlformats.org/officeDocument/2006/relationships/slide" Target="slides/slide12.xml"/><Relationship Id="rId23" Type="http://schemas.openxmlformats.org/officeDocument/2006/relationships/slide" Target="slides/slide13.xml"/><Relationship Id="rId24" Type="http://schemas.openxmlformats.org/officeDocument/2006/relationships/slide" Target="slides/slide14.xml"/><Relationship Id="rId25" Type="http://schemas.openxmlformats.org/officeDocument/2006/relationships/slide" Target="slides/slide15.xml"/><Relationship Id="rId26" Type="http://schemas.openxmlformats.org/officeDocument/2006/relationships/slide" Target="slides/slide16.xml"/><Relationship Id="rId27" Type="http://schemas.openxmlformats.org/officeDocument/2006/relationships/slide" Target="slides/slide17.xml"/><Relationship Id="rId28" Type="http://schemas.openxmlformats.org/officeDocument/2006/relationships/slide" Target="slides/slide18.xml"/><Relationship Id="rId29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30" Type="http://schemas.openxmlformats.org/officeDocument/2006/relationships/slide" Target="slides/slide20.xml"/><Relationship Id="rId31" Type="http://schemas.openxmlformats.org/officeDocument/2006/relationships/notesMaster" Target="notesMasters/notesMaster1.xml"/><Relationship Id="rId32" Type="http://schemas.openxmlformats.org/officeDocument/2006/relationships/handoutMaster" Target="handoutMasters/handoutMaster1.xml"/><Relationship Id="rId9" Type="http://schemas.openxmlformats.org/officeDocument/2006/relationships/slideMaster" Target="slideMasters/slideMaster9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Master" Target="slideMasters/slideMaster8.xml"/><Relationship Id="rId33" Type="http://schemas.openxmlformats.org/officeDocument/2006/relationships/presProps" Target="presProps.xml"/><Relationship Id="rId34" Type="http://schemas.openxmlformats.org/officeDocument/2006/relationships/viewProps" Target="viewProps.xml"/><Relationship Id="rId35" Type="http://schemas.openxmlformats.org/officeDocument/2006/relationships/theme" Target="theme/theme1.xml"/><Relationship Id="rId36" Type="http://schemas.openxmlformats.org/officeDocument/2006/relationships/tableStyles" Target="tableStyles.xml"/><Relationship Id="rId10" Type="http://schemas.openxmlformats.org/officeDocument/2006/relationships/slideMaster" Target="slideMasters/slideMaster10.xml"/><Relationship Id="rId11" Type="http://schemas.openxmlformats.org/officeDocument/2006/relationships/slide" Target="slides/slide1.xml"/><Relationship Id="rId12" Type="http://schemas.openxmlformats.org/officeDocument/2006/relationships/slide" Target="slides/slide2.xml"/><Relationship Id="rId13" Type="http://schemas.openxmlformats.org/officeDocument/2006/relationships/slide" Target="slides/slide3.xml"/><Relationship Id="rId14" Type="http://schemas.openxmlformats.org/officeDocument/2006/relationships/slide" Target="slides/slide4.xml"/><Relationship Id="rId15" Type="http://schemas.openxmlformats.org/officeDocument/2006/relationships/slide" Target="slides/slide5.xml"/><Relationship Id="rId16" Type="http://schemas.openxmlformats.org/officeDocument/2006/relationships/slide" Target="slides/slide6.xml"/><Relationship Id="rId17" Type="http://schemas.openxmlformats.org/officeDocument/2006/relationships/slide" Target="slides/slide7.xml"/><Relationship Id="rId18" Type="http://schemas.openxmlformats.org/officeDocument/2006/relationships/slide" Target="slides/slide8.xml"/><Relationship Id="rId19" Type="http://schemas.openxmlformats.org/officeDocument/2006/relationships/slide" Target="slides/slide9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4" Type="http://schemas.openxmlformats.org/officeDocument/2006/relationships/chartUserShapes" Target="../drawings/drawing1.xml"/><Relationship Id="rId1" Type="http://schemas.microsoft.com/office/2011/relationships/chartStyle" Target="style1.xml"/><Relationship Id="rId2" Type="http://schemas.microsoft.com/office/2011/relationships/chartColorStyle" Target="colors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4" Type="http://schemas.openxmlformats.org/officeDocument/2006/relationships/chartUserShapes" Target="../drawings/drawing9.xml"/><Relationship Id="rId1" Type="http://schemas.microsoft.com/office/2011/relationships/chartStyle" Target="style5.xml"/><Relationship Id="rId2" Type="http://schemas.microsoft.com/office/2011/relationships/chartColorStyle" Target="colors5.xm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Relationship Id="rId2" Type="http://schemas.openxmlformats.org/officeDocument/2006/relationships/chartUserShapes" Target="../drawings/drawing10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4" Type="http://schemas.openxmlformats.org/officeDocument/2006/relationships/chartUserShapes" Target="../drawings/drawing11.xml"/><Relationship Id="rId1" Type="http://schemas.microsoft.com/office/2011/relationships/chartStyle" Target="style6.xml"/><Relationship Id="rId2" Type="http://schemas.microsoft.com/office/2011/relationships/chartColorStyle" Target="colors6.xm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4" Type="http://schemas.openxmlformats.org/officeDocument/2006/relationships/chartUserShapes" Target="../drawings/drawing12.xml"/><Relationship Id="rId1" Type="http://schemas.microsoft.com/office/2011/relationships/chartStyle" Target="style7.xml"/><Relationship Id="rId2" Type="http://schemas.microsoft.com/office/2011/relationships/chartColorStyle" Target="colors7.xm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5.xlsx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6.xlsx"/><Relationship Id="rId4" Type="http://schemas.openxmlformats.org/officeDocument/2006/relationships/chartUserShapes" Target="../drawings/drawing13.xml"/><Relationship Id="rId1" Type="http://schemas.microsoft.com/office/2011/relationships/chartStyle" Target="style8.xml"/><Relationship Id="rId2" Type="http://schemas.microsoft.com/office/2011/relationships/chartColorStyle" Target="colors8.xm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7.xlsx"/><Relationship Id="rId2" Type="http://schemas.openxmlformats.org/officeDocument/2006/relationships/chartUserShapes" Target="../drawings/drawing14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8.xlsx"/><Relationship Id="rId4" Type="http://schemas.openxmlformats.org/officeDocument/2006/relationships/chartUserShapes" Target="../drawings/drawing15.xml"/><Relationship Id="rId1" Type="http://schemas.microsoft.com/office/2011/relationships/chartStyle" Target="style9.xml"/><Relationship Id="rId2" Type="http://schemas.microsoft.com/office/2011/relationships/chartColorStyle" Target="colors9.xm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9.xlsx"/><Relationship Id="rId2" Type="http://schemas.openxmlformats.org/officeDocument/2006/relationships/chartUserShapes" Target="../drawings/drawing16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Relationship Id="rId2" Type="http://schemas.openxmlformats.org/officeDocument/2006/relationships/chartUserShapes" Target="../drawings/drawing2.xm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0.xlsx"/><Relationship Id="rId2" Type="http://schemas.openxmlformats.org/officeDocument/2006/relationships/chartUserShapes" Target="../drawings/drawing17.xm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1.xlsx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2.xlsx"/><Relationship Id="rId4" Type="http://schemas.openxmlformats.org/officeDocument/2006/relationships/chartUserShapes" Target="../drawings/drawing18.xml"/><Relationship Id="rId1" Type="http://schemas.microsoft.com/office/2011/relationships/chartStyle" Target="style10.xml"/><Relationship Id="rId2" Type="http://schemas.microsoft.com/office/2011/relationships/chartColorStyle" Target="colors10.xm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3.xlsx"/><Relationship Id="rId2" Type="http://schemas.openxmlformats.org/officeDocument/2006/relationships/chartUserShapes" Target="../drawings/drawing19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4.xlsx"/><Relationship Id="rId4" Type="http://schemas.openxmlformats.org/officeDocument/2006/relationships/chartUserShapes" Target="../drawings/drawing20.xml"/><Relationship Id="rId1" Type="http://schemas.microsoft.com/office/2011/relationships/chartStyle" Target="style11.xml"/><Relationship Id="rId2" Type="http://schemas.microsoft.com/office/2011/relationships/chartColorStyle" Target="colors11.xm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5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4" Type="http://schemas.openxmlformats.org/officeDocument/2006/relationships/chartUserShapes" Target="../drawings/drawing3.xml"/><Relationship Id="rId1" Type="http://schemas.microsoft.com/office/2011/relationships/chartStyle" Target="style2.xml"/><Relationship Id="rId2" Type="http://schemas.microsoft.com/office/2011/relationships/chartColorStyle" Target="colors2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Relationship Id="rId2" Type="http://schemas.openxmlformats.org/officeDocument/2006/relationships/chartUserShapes" Target="../drawings/drawing4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4" Type="http://schemas.openxmlformats.org/officeDocument/2006/relationships/chartUserShapes" Target="../drawings/drawing5.xml"/><Relationship Id="rId1" Type="http://schemas.microsoft.com/office/2011/relationships/chartStyle" Target="style3.xml"/><Relationship Id="rId2" Type="http://schemas.microsoft.com/office/2011/relationships/chartColorStyle" Target="colors3.xm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Relationship Id="rId2" Type="http://schemas.openxmlformats.org/officeDocument/2006/relationships/chartUserShapes" Target="../drawings/drawing6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4" Type="http://schemas.openxmlformats.org/officeDocument/2006/relationships/chartUserShapes" Target="../drawings/drawing7.xml"/><Relationship Id="rId1" Type="http://schemas.microsoft.com/office/2011/relationships/chartStyle" Target="style4.xml"/><Relationship Id="rId2" Type="http://schemas.microsoft.com/office/2011/relationships/chartColorStyle" Target="colors4.xm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Relationship Id="rId2" Type="http://schemas.openxmlformats.org/officeDocument/2006/relationships/chartUserShapes" Target="../drawings/drawing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7"/>
    </mc:Choice>
    <mc:Fallback>
      <c:style val="27"/>
    </mc:Fallback>
  </mc:AlternateContent>
  <c:chart>
    <c:autoTitleDeleted val="0"/>
    <c:plotArea>
      <c:layout>
        <c:manualLayout>
          <c:layoutTarget val="inner"/>
          <c:xMode val="edge"/>
          <c:yMode val="edge"/>
          <c:x val="0.0862569130904519"/>
          <c:y val="0.0218181818181818"/>
          <c:w val="0.897778863466477"/>
          <c:h val="0.738154378429969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Any care</c:v>
                </c:pt>
              </c:strCache>
            </c:strRef>
          </c:tx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Sheet1!$A$2:$A$6</c:f>
              <c:strCache>
                <c:ptCount val="5"/>
                <c:pt idx="0">
                  <c:v>MSM</c:v>
                </c:pt>
                <c:pt idx="1">
                  <c:v>IDU</c:v>
                </c:pt>
                <c:pt idx="2">
                  <c:v>MSM/IDU</c:v>
                </c:pt>
                <c:pt idx="3">
                  <c:v>HET</c:v>
                </c:pt>
                <c:pt idx="4">
                  <c:v>Other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0.68</c:v>
                </c:pt>
                <c:pt idx="1">
                  <c:v>0.59</c:v>
                </c:pt>
                <c:pt idx="2">
                  <c:v>0.62</c:v>
                </c:pt>
                <c:pt idx="3">
                  <c:v>0.66</c:v>
                </c:pt>
                <c:pt idx="4">
                  <c:v>0.63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81B-4AA6-B0EF-E703390E44FF}"/>
            </c:ext>
          </c:extLst>
        </c:ser>
        <c:ser>
          <c:idx val="2"/>
          <c:order val="1"/>
          <c:tx>
            <c:strRef>
              <c:f>Sheet1!$C$1</c:f>
              <c:strCache>
                <c:ptCount val="1"/>
                <c:pt idx="0">
                  <c:v>Retained in care </c:v>
                </c:pt>
              </c:strCache>
            </c:strRef>
          </c:tx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Sheet1!$A$2:$A$6</c:f>
              <c:strCache>
                <c:ptCount val="5"/>
                <c:pt idx="0">
                  <c:v>MSM</c:v>
                </c:pt>
                <c:pt idx="1">
                  <c:v>IDU</c:v>
                </c:pt>
                <c:pt idx="2">
                  <c:v>MSM/IDU</c:v>
                </c:pt>
                <c:pt idx="3">
                  <c:v>HET</c:v>
                </c:pt>
                <c:pt idx="4">
                  <c:v>Other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0.52</c:v>
                </c:pt>
                <c:pt idx="1">
                  <c:v>0.48</c:v>
                </c:pt>
                <c:pt idx="2">
                  <c:v>0.49</c:v>
                </c:pt>
                <c:pt idx="3">
                  <c:v>0.52</c:v>
                </c:pt>
                <c:pt idx="4">
                  <c:v>0.5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681B-4AA6-B0EF-E703390E44FF}"/>
            </c:ext>
          </c:extLst>
        </c:ser>
        <c:ser>
          <c:idx val="3"/>
          <c:order val="2"/>
          <c:tx>
            <c:strRef>
              <c:f>Sheet1!$D$1</c:f>
              <c:strCache>
                <c:ptCount val="1"/>
                <c:pt idx="0">
                  <c:v>Viral Suppression (VS)</c:v>
                </c:pt>
              </c:strCache>
            </c:strRef>
          </c:tx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Sheet1!$A$2:$A$6</c:f>
              <c:strCache>
                <c:ptCount val="5"/>
                <c:pt idx="0">
                  <c:v>MSM</c:v>
                </c:pt>
                <c:pt idx="1">
                  <c:v>IDU</c:v>
                </c:pt>
                <c:pt idx="2">
                  <c:v>MSM/IDU</c:v>
                </c:pt>
                <c:pt idx="3">
                  <c:v>HET</c:v>
                </c:pt>
                <c:pt idx="4">
                  <c:v>Other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0.54</c:v>
                </c:pt>
                <c:pt idx="1">
                  <c:v>0.46</c:v>
                </c:pt>
                <c:pt idx="2">
                  <c:v>0.48</c:v>
                </c:pt>
                <c:pt idx="3">
                  <c:v>0.52</c:v>
                </c:pt>
                <c:pt idx="4">
                  <c:v>0.45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681B-4AA6-B0EF-E703390E44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1901181248"/>
        <c:axId val="-1901176608"/>
      </c:barChart>
      <c:catAx>
        <c:axId val="-19011812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-1901176608"/>
        <c:crosses val="autoZero"/>
        <c:auto val="1"/>
        <c:lblAlgn val="ctr"/>
        <c:lblOffset val="100"/>
        <c:noMultiLvlLbl val="0"/>
      </c:catAx>
      <c:valAx>
        <c:axId val="-1901176608"/>
        <c:scaling>
          <c:orientation val="minMax"/>
          <c:max val="1.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/>
                  <a:t>Percent</a:t>
                </a:r>
              </a:p>
            </c:rich>
          </c:tx>
          <c:layout>
            <c:manualLayout>
              <c:xMode val="edge"/>
              <c:yMode val="edge"/>
              <c:x val="0.0"/>
              <c:y val="0.273320209973753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-1901181248"/>
        <c:crosses val="autoZero"/>
        <c:crossBetween val="between"/>
        <c:majorUnit val="0.2"/>
      </c:valAx>
    </c:plotArea>
    <c:legend>
      <c:legendPos val="b"/>
      <c:layout>
        <c:manualLayout>
          <c:xMode val="edge"/>
          <c:yMode val="edge"/>
          <c:x val="0.0"/>
          <c:y val="0.884808637556669"/>
          <c:w val="0.979556977252843"/>
          <c:h val="0.0841066571224052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spPr>
    <a:noFill/>
  </c:spPr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67783853407213"/>
          <c:y val="0.0525287104644912"/>
          <c:w val="0.563716705550695"/>
          <c:h val="0.6038445298823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vs among retained in care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2014.0</c:v>
                </c:pt>
                <c:pt idx="1">
                  <c:v>2015.0</c:v>
                </c:pt>
                <c:pt idx="2">
                  <c:v>2016.0</c:v>
                </c:pt>
                <c:pt idx="3">
                  <c:v>2017.0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0.82</c:v>
                </c:pt>
                <c:pt idx="1">
                  <c:v>0.85</c:v>
                </c:pt>
                <c:pt idx="2">
                  <c:v>0.85</c:v>
                </c:pt>
                <c:pt idx="3">
                  <c:v>0.85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FDC-4356-89F2-AEB6C41A3B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1895712560"/>
        <c:axId val="-1895715760"/>
      </c:barChart>
      <c:catAx>
        <c:axId val="-18957125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-1895715760"/>
        <c:crosses val="autoZero"/>
        <c:auto val="1"/>
        <c:lblAlgn val="ctr"/>
        <c:lblOffset val="100"/>
        <c:noMultiLvlLbl val="0"/>
      </c:catAx>
      <c:valAx>
        <c:axId val="-1895715760"/>
        <c:scaling>
          <c:orientation val="minMax"/>
          <c:max val="1.0"/>
          <c:min val="0.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/>
                  <a:t>Percent</a:t>
                </a:r>
              </a:p>
            </c:rich>
          </c:tx>
          <c:layout>
            <c:manualLayout>
              <c:xMode val="edge"/>
              <c:yMode val="edge"/>
              <c:x val="0.139539345776222"/>
              <c:y val="0.300832993994869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-1895712560"/>
        <c:crosses val="autoZero"/>
        <c:crossBetween val="between"/>
        <c:majorUnit val="0.2"/>
        <c:minorUnit val="0.04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7"/>
    </mc:Choice>
    <mc:Fallback>
      <c:style val="27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221590356761"/>
          <c:y val="0.038800763540921"/>
          <c:w val="0.620376689024983"/>
          <c:h val="0.61088165115724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Linked to care within 30 days 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chemeClr val="accent6">
                  <a:lumMod val="50000"/>
                </a:schemeClr>
              </a:solidFill>
            </a:ln>
          </c:spPr>
          <c:invertIfNegative val="0"/>
          <c:dPt>
            <c:idx val="0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0-3BD4-4BCC-AE71-679A36B0CB63}"/>
              </c:ext>
            </c:extLst>
          </c:dPt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Sheet1!$B$2</c:f>
              <c:numCache>
                <c:formatCode>General</c:formatCode>
                <c:ptCount val="1"/>
                <c:pt idx="0">
                  <c:v>0.82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3BD4-4BCC-AE71-679A36B0CB63}"/>
            </c:ext>
          </c:extLst>
        </c:ser>
        <c:ser>
          <c:idx val="1"/>
          <c:order val="1"/>
          <c:tx>
            <c:strRef>
              <c:f>Sheet1!$D$1</c:f>
              <c:strCache>
                <c:ptCount val="1"/>
                <c:pt idx="0">
                  <c:v>Any care 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 dirty="0"/>
                      <a:t>57%</a:t>
                    </a:r>
                  </a:p>
                </c:rich>
              </c:tx>
              <c:numFmt formatCode="0.00%" sourceLinked="0"/>
              <c:spPr/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3BD4-4BCC-AE71-679A36B0CB63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DataLabelsRange val="1"/>
                <c15:showLeaderLines val="0"/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Sheet1!$C$2</c:f>
              <c:numCache>
                <c:formatCode>General</c:formatCode>
                <c:ptCount val="1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3BD4-4BCC-AE71-679A36B0CB63}"/>
            </c:ext>
          </c:extLst>
        </c:ser>
        <c:ser>
          <c:idx val="2"/>
          <c:order val="2"/>
          <c:tx>
            <c:strRef>
              <c:f>Sheet1!$E$1</c:f>
              <c:strCache>
                <c:ptCount val="1"/>
                <c:pt idx="0">
                  <c:v>Retained in care </c:v>
                </c:pt>
              </c:strCache>
            </c:strRef>
          </c:tx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Sheet1!$D$2</c:f>
              <c:numCache>
                <c:formatCode>General</c:formatCode>
                <c:ptCount val="1"/>
                <c:pt idx="0">
                  <c:v>0.8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3BD4-4BCC-AE71-679A36B0CB63}"/>
            </c:ext>
          </c:extLst>
        </c:ser>
        <c:ser>
          <c:idx val="3"/>
          <c:order val="3"/>
          <c:tx>
            <c:strRef>
              <c:f>Sheet1!#REF!</c:f>
              <c:strCache>
                <c:ptCount val="1"/>
                <c:pt idx="0">
                  <c:v>#REF!</c:v>
                </c:pt>
              </c:strCache>
            </c:strRef>
          </c:tx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Sheet1!$E$2</c:f>
              <c:numCache>
                <c:formatCode>General</c:formatCode>
                <c:ptCount val="1"/>
                <c:pt idx="0">
                  <c:v>0.64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3BD4-4BCC-AE71-679A36B0CB63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Virally Suppressed (VS) </c:v>
                </c:pt>
              </c:strCache>
            </c:strRef>
          </c:tx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Sheet1!$F$2</c:f>
              <c:numCache>
                <c:formatCode>General</c:formatCode>
                <c:ptCount val="1"/>
                <c:pt idx="0">
                  <c:v>0.62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3BD4-4BCC-AE71-679A36B0CB6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-1894735328"/>
        <c:axId val="-1894732048"/>
      </c:barChart>
      <c:catAx>
        <c:axId val="-18947353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-1894732048"/>
        <c:crosses val="autoZero"/>
        <c:auto val="1"/>
        <c:lblAlgn val="ctr"/>
        <c:lblOffset val="100"/>
        <c:noMultiLvlLbl val="0"/>
      </c:catAx>
      <c:valAx>
        <c:axId val="-1894732048"/>
        <c:scaling>
          <c:orientation val="minMax"/>
          <c:max val="1.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Percent</a:t>
                </a:r>
              </a:p>
            </c:rich>
          </c:tx>
          <c:layout>
            <c:manualLayout>
              <c:xMode val="edge"/>
              <c:yMode val="edge"/>
              <c:x val="0.0648533343054341"/>
              <c:y val="0.288471725125269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crossAx val="-1894735328"/>
        <c:crosses val="autoZero"/>
        <c:crossBetween val="between"/>
        <c:majorUnit val="0.2"/>
      </c:valAx>
    </c:plotArea>
    <c:legend>
      <c:legendPos val="b"/>
      <c:legendEntry>
        <c:idx val="3"/>
        <c:delete val="1"/>
      </c:legendEntry>
      <c:layout>
        <c:manualLayout>
          <c:xMode val="edge"/>
          <c:yMode val="edge"/>
          <c:x val="0.0"/>
          <c:y val="0.781778334526366"/>
          <c:w val="0.999248566151453"/>
          <c:h val="0.0841066571224052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7"/>
    </mc:Choice>
    <mc:Fallback>
      <c:style val="27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8141829493536"/>
          <c:y val="0.0448613919291873"/>
          <c:w val="0.801288332548175"/>
          <c:h val="0.61088165115724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Linked to care within 30 days 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Sheet1!$A$2:$A$3</c:f>
              <c:strCache>
                <c:ptCount val="2"/>
                <c:pt idx="0">
                  <c:v>Male</c:v>
                </c:pt>
                <c:pt idx="1">
                  <c:v>Female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0.82</c:v>
                </c:pt>
                <c:pt idx="1">
                  <c:v>0.81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48C-478C-8615-0EDB052C04B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Any care</c:v>
                </c:pt>
              </c:strCache>
            </c:strRef>
          </c:tx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Sheet1!$A$2:$A$3</c:f>
              <c:strCache>
                <c:ptCount val="2"/>
                <c:pt idx="0">
                  <c:v>Male</c:v>
                </c:pt>
                <c:pt idx="1">
                  <c:v>Female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0.8</c:v>
                </c:pt>
                <c:pt idx="1">
                  <c:v>0.77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A48C-478C-8615-0EDB052C04B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Retained in care </c:v>
                </c:pt>
              </c:strCache>
            </c:strRef>
          </c:tx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Sheet1!$A$2:$A$3</c:f>
              <c:strCache>
                <c:ptCount val="2"/>
                <c:pt idx="0">
                  <c:v>Male</c:v>
                </c:pt>
                <c:pt idx="1">
                  <c:v>Female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0.64</c:v>
                </c:pt>
                <c:pt idx="1">
                  <c:v>0.64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A48C-478C-8615-0EDB052C04BF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Viral Suppression (VS)</c:v>
                </c:pt>
              </c:strCache>
            </c:strRef>
          </c:tx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Sheet1!$A$2:$A$3</c:f>
              <c:strCache>
                <c:ptCount val="2"/>
                <c:pt idx="0">
                  <c:v>Male</c:v>
                </c:pt>
                <c:pt idx="1">
                  <c:v>Female</c:v>
                </c:pt>
              </c:strCache>
            </c:strRef>
          </c:cat>
          <c:val>
            <c:numRef>
              <c:f>Sheet1!$E$2:$E$3</c:f>
              <c:numCache>
                <c:formatCode>General</c:formatCode>
                <c:ptCount val="2"/>
                <c:pt idx="0">
                  <c:v>0.63</c:v>
                </c:pt>
                <c:pt idx="1">
                  <c:v>0.6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A48C-478C-8615-0EDB052C04B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1897235872"/>
        <c:axId val="-1897231840"/>
      </c:barChart>
      <c:catAx>
        <c:axId val="-189723587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-1897231840"/>
        <c:crosses val="autoZero"/>
        <c:auto val="1"/>
        <c:lblAlgn val="ctr"/>
        <c:lblOffset val="100"/>
        <c:noMultiLvlLbl val="0"/>
      </c:catAx>
      <c:valAx>
        <c:axId val="-1897231840"/>
        <c:scaling>
          <c:orientation val="minMax"/>
          <c:max val="1.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Percent</a:t>
                </a:r>
              </a:p>
            </c:rich>
          </c:tx>
          <c:layout>
            <c:manualLayout>
              <c:xMode val="edge"/>
              <c:yMode val="edge"/>
              <c:x val="0.020100247885681"/>
              <c:y val="0.288471763610194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crossAx val="-1897235872"/>
        <c:crosses val="autoZero"/>
        <c:crossBetween val="between"/>
        <c:majorUnit val="0.2"/>
      </c:valAx>
    </c:plotArea>
    <c:legend>
      <c:legendPos val="b"/>
      <c:layout>
        <c:manualLayout>
          <c:xMode val="edge"/>
          <c:yMode val="edge"/>
          <c:x val="0.0"/>
          <c:y val="0.784808637556669"/>
          <c:w val="1.0"/>
          <c:h val="0.0841066571224052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7"/>
    </mc:Choice>
    <mc:Fallback>
      <c:style val="27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6197356064437"/>
          <c:y val="0.0416192436172751"/>
          <c:w val="0.88380260279965"/>
          <c:h val="0.61088165115724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Linked to care within 30 days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Black</c:v>
                </c:pt>
                <c:pt idx="1">
                  <c:v>Hispanic/Latino</c:v>
                </c:pt>
                <c:pt idx="2">
                  <c:v>White</c:v>
                </c:pt>
                <c:pt idx="3">
                  <c:v>Unknown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0.62</c:v>
                </c:pt>
                <c:pt idx="1">
                  <c:v>0.65</c:v>
                </c:pt>
                <c:pt idx="2">
                  <c:v>0.76</c:v>
                </c:pt>
                <c:pt idx="3">
                  <c:v>0.72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D29-4934-B8EA-A997264F03A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Any care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z="1400" b="1" dirty="0"/>
                      <a:t>76</a:t>
                    </a:r>
                    <a:r>
                      <a:rPr lang="en-US" b="1" dirty="0"/>
                      <a:t>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2D29-4934-B8EA-A997264F03AD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b="1" dirty="0"/>
                      <a:t> 32%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2D29-4934-B8EA-A997264F03AD}"/>
                </c:ext>
                <c:ext xmlns:c15="http://schemas.microsoft.com/office/drawing/2012/chart" uri="{CE6537A1-D6FC-4f65-9D91-7224C49458BB}"/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Black</c:v>
                </c:pt>
                <c:pt idx="1">
                  <c:v>Hispanic/Latino</c:v>
                </c:pt>
                <c:pt idx="2">
                  <c:v>White</c:v>
                </c:pt>
                <c:pt idx="3">
                  <c:v>Unknown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0.76</c:v>
                </c:pt>
                <c:pt idx="1">
                  <c:v>0.77</c:v>
                </c:pt>
                <c:pt idx="2">
                  <c:v>0.84</c:v>
                </c:pt>
                <c:pt idx="3">
                  <c:v>0.32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2D29-4934-B8EA-A997264F03A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Retained in care</c:v>
                </c:pt>
              </c:strCache>
            </c:strRef>
          </c:tx>
          <c:invertIfNegative val="0"/>
          <c:dLbls>
            <c:dLbl>
              <c:idx val="1"/>
              <c:tx>
                <c:rich>
                  <a:bodyPr/>
                  <a:lstStyle/>
                  <a:p>
                    <a:r>
                      <a:rPr lang="en-US" b="1" dirty="0"/>
                      <a:t> 62%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2D29-4934-B8EA-A997264F03AD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b="1" dirty="0"/>
                      <a:t> 69%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2D29-4934-B8EA-A997264F03AD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b="1" dirty="0"/>
                      <a:t> 19%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2D29-4934-B8EA-A997264F03AD}"/>
                </c:ext>
                <c:ext xmlns:c15="http://schemas.microsoft.com/office/drawing/2012/chart" uri="{CE6537A1-D6FC-4f65-9D91-7224C49458BB}"/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Black</c:v>
                </c:pt>
                <c:pt idx="1">
                  <c:v>Hispanic/Latino</c:v>
                </c:pt>
                <c:pt idx="2">
                  <c:v>White</c:v>
                </c:pt>
                <c:pt idx="3">
                  <c:v>Unknown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0.58</c:v>
                </c:pt>
                <c:pt idx="1">
                  <c:v>0.62</c:v>
                </c:pt>
                <c:pt idx="2">
                  <c:v>0.69</c:v>
                </c:pt>
                <c:pt idx="3">
                  <c:v>0.19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2D29-4934-B8EA-A997264F03AD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Viral Suppression (VS)</c:v>
                </c:pt>
              </c:strCache>
            </c:strRef>
          </c:tx>
          <c:invertIfNegative val="0"/>
          <c:dLbls>
            <c:dLbl>
              <c:idx val="1"/>
              <c:tx>
                <c:rich>
                  <a:bodyPr/>
                  <a:lstStyle/>
                  <a:p>
                    <a:r>
                      <a:rPr lang="en-US" b="1" dirty="0"/>
                      <a:t>  60%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2D29-4934-B8EA-A997264F03AD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b="1" dirty="0"/>
                      <a:t>  72%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2D29-4934-B8EA-A997264F03AD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b="1" dirty="0"/>
                      <a:t>  24%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A-2D29-4934-B8EA-A997264F03AD}"/>
                </c:ext>
                <c:ext xmlns:c15="http://schemas.microsoft.com/office/drawing/2012/chart" uri="{CE6537A1-D6FC-4f65-9D91-7224C49458BB}"/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Black</c:v>
                </c:pt>
                <c:pt idx="1">
                  <c:v>Hispanic/Latino</c:v>
                </c:pt>
                <c:pt idx="2">
                  <c:v>White</c:v>
                </c:pt>
                <c:pt idx="3">
                  <c:v>Unknown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4"/>
                <c:pt idx="0">
                  <c:v>0.55</c:v>
                </c:pt>
                <c:pt idx="1">
                  <c:v>0.6</c:v>
                </c:pt>
                <c:pt idx="2">
                  <c:v>0.72</c:v>
                </c:pt>
                <c:pt idx="3">
                  <c:v>0.24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B-2D29-4934-B8EA-A997264F03A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-1894552656"/>
        <c:axId val="-1894549280"/>
      </c:barChart>
      <c:catAx>
        <c:axId val="-189455265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-1894549280"/>
        <c:crosses val="autoZero"/>
        <c:auto val="1"/>
        <c:lblAlgn val="ctr"/>
        <c:lblOffset val="100"/>
        <c:noMultiLvlLbl val="0"/>
      </c:catAx>
      <c:valAx>
        <c:axId val="-1894549280"/>
        <c:scaling>
          <c:orientation val="minMax"/>
          <c:max val="1.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Percent</a:t>
                </a:r>
              </a:p>
            </c:rich>
          </c:tx>
          <c:layout>
            <c:manualLayout>
              <c:xMode val="edge"/>
              <c:yMode val="edge"/>
              <c:x val="0.000655839895013124"/>
              <c:y val="0.291502028155571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crossAx val="-1894552656"/>
        <c:crosses val="autoZero"/>
        <c:crossBetween val="between"/>
        <c:majorUnit val="0.2"/>
      </c:valAx>
    </c:plotArea>
    <c:legend>
      <c:legendPos val="b"/>
      <c:layout>
        <c:manualLayout>
          <c:xMode val="edge"/>
          <c:yMode val="edge"/>
          <c:x val="0.0"/>
          <c:y val="0.818141970890002"/>
          <c:w val="1.0"/>
          <c:h val="0.0841066571224052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7"/>
    </mc:Choice>
    <mc:Fallback>
      <c:style val="27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221590356761"/>
          <c:y val="0.038800763540921"/>
          <c:w val="0.620376689024983"/>
          <c:h val="0.610881651157242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Sheet1!$D$1</c:f>
              <c:strCache>
                <c:ptCount val="1"/>
                <c:pt idx="0">
                  <c:v>Any care 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 dirty="0"/>
                      <a:t>57%</a:t>
                    </a:r>
                  </a:p>
                </c:rich>
              </c:tx>
              <c:numFmt formatCode="0.00%" sourceLinked="0"/>
              <c:spPr/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8841-4011-B8DC-5DC99930C167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DataLabelsRange val="1"/>
                <c15:showLeaderLines val="0"/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Sheet1!$C$2</c:f>
              <c:numCache>
                <c:formatCode>General</c:formatCode>
                <c:ptCount val="1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8841-4011-B8DC-5DC99930C167}"/>
            </c:ext>
          </c:extLst>
        </c:ser>
        <c:ser>
          <c:idx val="2"/>
          <c:order val="1"/>
          <c:tx>
            <c:strRef>
              <c:f>Sheet1!$E$1</c:f>
              <c:strCache>
                <c:ptCount val="1"/>
                <c:pt idx="0">
                  <c:v>Retained in care </c:v>
                </c:pt>
              </c:strCache>
            </c:strRef>
          </c:tx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Sheet1!$D$2</c:f>
              <c:numCache>
                <c:formatCode>General</c:formatCode>
                <c:ptCount val="1"/>
                <c:pt idx="0">
                  <c:v>0.66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8841-4011-B8DC-5DC99930C167}"/>
            </c:ext>
          </c:extLst>
        </c:ser>
        <c:ser>
          <c:idx val="3"/>
          <c:order val="2"/>
          <c:tx>
            <c:strRef>
              <c:f>Sheet1!#REF!</c:f>
              <c:strCache>
                <c:ptCount val="1"/>
                <c:pt idx="0">
                  <c:v>#REF!</c:v>
                </c:pt>
              </c:strCache>
            </c:strRef>
          </c:tx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Sheet1!$E$2</c:f>
              <c:numCache>
                <c:formatCode>General</c:formatCode>
                <c:ptCount val="1"/>
                <c:pt idx="0">
                  <c:v>0.51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8841-4011-B8DC-5DC99930C167}"/>
            </c:ext>
          </c:extLst>
        </c:ser>
        <c:ser>
          <c:idx val="4"/>
          <c:order val="3"/>
          <c:tx>
            <c:strRef>
              <c:f>Sheet1!$F$1</c:f>
              <c:strCache>
                <c:ptCount val="1"/>
                <c:pt idx="0">
                  <c:v>Virally Suppressed (VS) </c:v>
                </c:pt>
              </c:strCache>
            </c:strRef>
          </c:tx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Sheet1!$F$2</c:f>
              <c:numCache>
                <c:formatCode>General</c:formatCode>
                <c:ptCount val="1"/>
                <c:pt idx="0">
                  <c:v>0.52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8841-4011-B8DC-5DC99930C16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12"/>
        <c:overlap val="-87"/>
        <c:axId val="-1898019456"/>
        <c:axId val="-1898015392"/>
      </c:barChart>
      <c:catAx>
        <c:axId val="-189801945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-1898015392"/>
        <c:crosses val="autoZero"/>
        <c:auto val="1"/>
        <c:lblAlgn val="ctr"/>
        <c:lblOffset val="100"/>
        <c:noMultiLvlLbl val="0"/>
      </c:catAx>
      <c:valAx>
        <c:axId val="-1898015392"/>
        <c:scaling>
          <c:orientation val="minMax"/>
          <c:max val="1.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Percent</a:t>
                </a:r>
              </a:p>
            </c:rich>
          </c:tx>
          <c:layout>
            <c:manualLayout>
              <c:xMode val="edge"/>
              <c:yMode val="edge"/>
              <c:x val="0.0648533343054341"/>
              <c:y val="0.288471725125269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crossAx val="-1898019456"/>
        <c:crosses val="autoZero"/>
        <c:crossBetween val="between"/>
        <c:majorUnit val="0.2"/>
      </c:valAx>
    </c:plotArea>
    <c:legend>
      <c:legendPos val="b"/>
      <c:legendEntry>
        <c:idx val="2"/>
        <c:delete val="1"/>
      </c:legendEntry>
      <c:layout>
        <c:manualLayout>
          <c:xMode val="edge"/>
          <c:yMode val="edge"/>
          <c:x val="0.0"/>
          <c:y val="0.857535910283942"/>
          <c:w val="0.999248566151453"/>
          <c:h val="0.0841066571224052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7"/>
    </mc:Choice>
    <mc:Fallback>
      <c:style val="27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8141829493536"/>
          <c:y val="0.0448613919291873"/>
          <c:w val="0.851858170506465"/>
          <c:h val="0.61088165115724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Linked to care within 30 days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Asian</c:v>
                </c:pt>
                <c:pt idx="1">
                  <c:v>AI/AN</c:v>
                </c:pt>
                <c:pt idx="2">
                  <c:v>NHOPI</c:v>
                </c:pt>
                <c:pt idx="3">
                  <c:v>Multiple races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0.7</c:v>
                </c:pt>
                <c:pt idx="3">
                  <c:v>0.68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93B-4273-A8C1-DE2270E001C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Any care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z="1400" b="1" dirty="0"/>
                      <a:t>90</a:t>
                    </a:r>
                    <a:r>
                      <a:rPr lang="en-US" b="1" dirty="0"/>
                      <a:t>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D93B-4273-A8C1-DE2270E001C5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b="1" dirty="0"/>
                      <a:t> 82%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D93B-4273-A8C1-DE2270E001C5}"/>
                </c:ext>
                <c:ext xmlns:c15="http://schemas.microsoft.com/office/drawing/2012/chart" uri="{CE6537A1-D6FC-4f65-9D91-7224C49458BB}"/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Asian</c:v>
                </c:pt>
                <c:pt idx="1">
                  <c:v>AI/AN</c:v>
                </c:pt>
                <c:pt idx="2">
                  <c:v>NHOPI</c:v>
                </c:pt>
                <c:pt idx="3">
                  <c:v>Multiple races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0.9</c:v>
                </c:pt>
                <c:pt idx="3">
                  <c:v>0.82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D93B-4273-A8C1-DE2270E001C5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Retained in care</c:v>
                </c:pt>
              </c:strCache>
            </c:strRef>
          </c:tx>
          <c:invertIfNegative val="0"/>
          <c:dLbls>
            <c:dLbl>
              <c:idx val="1"/>
              <c:tx>
                <c:rich>
                  <a:bodyPr/>
                  <a:lstStyle/>
                  <a:p>
                    <a:r>
                      <a:rPr lang="en-US" b="1" dirty="0"/>
                      <a:t> 22%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D93B-4273-A8C1-DE2270E001C5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b="1" dirty="0"/>
                      <a:t> 35%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D93B-4273-A8C1-DE2270E001C5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b="1" dirty="0"/>
                      <a:t> 65%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D93B-4273-A8C1-DE2270E001C5}"/>
                </c:ext>
                <c:ext xmlns:c15="http://schemas.microsoft.com/office/drawing/2012/chart" uri="{CE6537A1-D6FC-4f65-9D91-7224C49458BB}"/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Asian</c:v>
                </c:pt>
                <c:pt idx="1">
                  <c:v>AI/AN</c:v>
                </c:pt>
                <c:pt idx="2">
                  <c:v>NHOPI</c:v>
                </c:pt>
                <c:pt idx="3">
                  <c:v>Multiple races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0.6</c:v>
                </c:pt>
                <c:pt idx="3">
                  <c:v>0.65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D93B-4273-A8C1-DE2270E001C5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Viral Suppression (VS)</c:v>
                </c:pt>
              </c:strCache>
            </c:strRef>
          </c:tx>
          <c:invertIfNegative val="0"/>
          <c:dLbls>
            <c:dLbl>
              <c:idx val="1"/>
              <c:tx>
                <c:rich>
                  <a:bodyPr/>
                  <a:lstStyle/>
                  <a:p>
                    <a:r>
                      <a:rPr lang="en-US" b="1" dirty="0"/>
                      <a:t>  35%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D93B-4273-A8C1-DE2270E001C5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b="1" dirty="0"/>
                      <a:t>  53%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D93B-4273-A8C1-DE2270E001C5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b="1" dirty="0"/>
                      <a:t>  65%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A-D93B-4273-A8C1-DE2270E001C5}"/>
                </c:ext>
                <c:ext xmlns:c15="http://schemas.microsoft.com/office/drawing/2012/chart" uri="{CE6537A1-D6FC-4f65-9D91-7224C49458BB}"/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Asian</c:v>
                </c:pt>
                <c:pt idx="1">
                  <c:v>AI/AN</c:v>
                </c:pt>
                <c:pt idx="2">
                  <c:v>NHOPI</c:v>
                </c:pt>
                <c:pt idx="3">
                  <c:v>Multiple races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4"/>
                <c:pt idx="0">
                  <c:v>0.65</c:v>
                </c:pt>
                <c:pt idx="3">
                  <c:v>0.65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B-D93B-4273-A8C1-DE2270E001C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-1896084896"/>
        <c:axId val="-1896081488"/>
      </c:barChart>
      <c:catAx>
        <c:axId val="-189608489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-1896081488"/>
        <c:crosses val="autoZero"/>
        <c:auto val="1"/>
        <c:lblAlgn val="ctr"/>
        <c:lblOffset val="100"/>
        <c:noMultiLvlLbl val="0"/>
      </c:catAx>
      <c:valAx>
        <c:axId val="-1896081488"/>
        <c:scaling>
          <c:orientation val="minMax"/>
          <c:max val="1.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Percent</a:t>
                </a:r>
              </a:p>
            </c:rich>
          </c:tx>
          <c:layout>
            <c:manualLayout>
              <c:xMode val="edge"/>
              <c:yMode val="edge"/>
              <c:x val="0.020100247885681"/>
              <c:y val="0.288471763610194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crossAx val="-1896084896"/>
        <c:crosses val="autoZero"/>
        <c:crossBetween val="between"/>
        <c:majorUnit val="0.2"/>
      </c:valAx>
    </c:plotArea>
    <c:legend>
      <c:legendPos val="b"/>
      <c:layout>
        <c:manualLayout>
          <c:xMode val="edge"/>
          <c:yMode val="edge"/>
          <c:x val="0.0"/>
          <c:y val="0.802990455738487"/>
          <c:w val="1.0"/>
          <c:h val="0.0841066571224052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7"/>
    </mc:Choice>
    <mc:Fallback>
      <c:style val="27"/>
    </mc:Fallback>
  </mc:AlternateContent>
  <c:chart>
    <c:autoTitleDeleted val="0"/>
    <c:plotArea>
      <c:layout>
        <c:manualLayout>
          <c:layoutTarget val="inner"/>
          <c:xMode val="edge"/>
          <c:yMode val="edge"/>
          <c:x val="0.0831213910761155"/>
          <c:y val="0.0850258018595133"/>
          <c:w val="0.916209973753281"/>
          <c:h val="0.67451801479360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Linked to care within 30 days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13-19</c:v>
                </c:pt>
                <c:pt idx="1">
                  <c:v>20-24</c:v>
                </c:pt>
                <c:pt idx="2">
                  <c:v>25-34</c:v>
                </c:pt>
                <c:pt idx="3">
                  <c:v>35-44</c:v>
                </c:pt>
                <c:pt idx="4">
                  <c:v>45-54</c:v>
                </c:pt>
                <c:pt idx="5">
                  <c:v>55+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0.48</c:v>
                </c:pt>
                <c:pt idx="1">
                  <c:v>0.57</c:v>
                </c:pt>
                <c:pt idx="2">
                  <c:v>0.63</c:v>
                </c:pt>
                <c:pt idx="3">
                  <c:v>0.71</c:v>
                </c:pt>
                <c:pt idx="4">
                  <c:v>0.74</c:v>
                </c:pt>
                <c:pt idx="5">
                  <c:v>0.73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274-4699-9C07-AE49F35A06A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Any care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    75%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F274-4699-9C07-AE49F35A06AA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sz="1400" b="1" dirty="0"/>
                      <a:t>   78%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F274-4699-9C07-AE49F35A06AA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0.00277766841644789"/>
                  <c:y val="0.0141242937853107"/>
                </c:manualLayout>
              </c:layout>
              <c:tx>
                <c:rich>
                  <a:bodyPr/>
                  <a:lstStyle/>
                  <a:p>
                    <a:r>
                      <a:rPr lang="en-US" sz="1400" b="1" dirty="0"/>
                      <a:t>  78%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F274-4699-9C07-AE49F35A06AA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sz="1400" b="1" dirty="0"/>
                      <a:t>   75%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F274-4699-9C07-AE49F35A06AA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0.00416666666666667"/>
                  <c:y val="0.00564971751412429"/>
                </c:manualLayout>
              </c:layout>
              <c:tx>
                <c:rich>
                  <a:bodyPr/>
                  <a:lstStyle/>
                  <a:p>
                    <a:r>
                      <a:rPr lang="en-US" sz="1400" b="1" dirty="0"/>
                      <a:t>   75%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F274-4699-9C07-AE49F35A06AA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0.00277777777777788"/>
                  <c:y val="0.00847457627118647"/>
                </c:manualLayout>
              </c:layout>
              <c:tx>
                <c:rich>
                  <a:bodyPr/>
                  <a:lstStyle/>
                  <a:p>
                    <a:r>
                      <a:rPr lang="en-US" sz="1400" b="1" dirty="0"/>
                      <a:t>  71%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F274-4699-9C07-AE49F35A06AA}"/>
                </c:ext>
                <c:ext xmlns:c15="http://schemas.microsoft.com/office/drawing/2012/chart" uri="{CE6537A1-D6FC-4f65-9D91-7224C49458BB}"/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13-19</c:v>
                </c:pt>
                <c:pt idx="1">
                  <c:v>20-24</c:v>
                </c:pt>
                <c:pt idx="2">
                  <c:v>25-34</c:v>
                </c:pt>
                <c:pt idx="3">
                  <c:v>35-44</c:v>
                </c:pt>
                <c:pt idx="4">
                  <c:v>45-54</c:v>
                </c:pt>
                <c:pt idx="5">
                  <c:v>55+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0.75</c:v>
                </c:pt>
                <c:pt idx="1">
                  <c:v>0.78</c:v>
                </c:pt>
                <c:pt idx="2">
                  <c:v>0.78</c:v>
                </c:pt>
                <c:pt idx="3">
                  <c:v>0.75</c:v>
                </c:pt>
                <c:pt idx="4">
                  <c:v>0.75</c:v>
                </c:pt>
                <c:pt idx="5">
                  <c:v>0.71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F274-4699-9C07-AE49F35A06A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Retained in care 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0.00138888888888889"/>
                  <c:y val="-0.00564971751412435"/>
                </c:manualLayout>
              </c:layout>
              <c:tx>
                <c:rich>
                  <a:bodyPr/>
                  <a:lstStyle/>
                  <a:p>
                    <a:r>
                      <a:rPr lang="en-US" sz="1400" b="1" dirty="0"/>
                      <a:t>   61%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F274-4699-9C07-AE49F35A06AA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sz="1400" b="1" dirty="0"/>
                      <a:t>  60%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F274-4699-9C07-AE49F35A06AA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sz="1400" b="1" dirty="0"/>
                      <a:t>   59%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A-F274-4699-9C07-AE49F35A06AA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sz="1400" b="1" dirty="0"/>
                      <a:t>  57%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B-F274-4699-9C07-AE49F35A06AA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sz="1400" b="1" dirty="0"/>
                      <a:t>  61%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C-F274-4699-9C07-AE49F35A06AA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sz="1400" b="1" dirty="0"/>
                      <a:t>  55%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D-F274-4699-9C07-AE49F35A06AA}"/>
                </c:ext>
                <c:ext xmlns:c15="http://schemas.microsoft.com/office/drawing/2012/chart" uri="{CE6537A1-D6FC-4f65-9D91-7224C49458BB}"/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13-19</c:v>
                </c:pt>
                <c:pt idx="1">
                  <c:v>20-24</c:v>
                </c:pt>
                <c:pt idx="2">
                  <c:v>25-34</c:v>
                </c:pt>
                <c:pt idx="3">
                  <c:v>35-44</c:v>
                </c:pt>
                <c:pt idx="4">
                  <c:v>45-54</c:v>
                </c:pt>
                <c:pt idx="5">
                  <c:v>55+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  <c:pt idx="0">
                  <c:v>0.61</c:v>
                </c:pt>
                <c:pt idx="1">
                  <c:v>0.6</c:v>
                </c:pt>
                <c:pt idx="2">
                  <c:v>0.59</c:v>
                </c:pt>
                <c:pt idx="3">
                  <c:v>0.57</c:v>
                </c:pt>
                <c:pt idx="4">
                  <c:v>0.61</c:v>
                </c:pt>
                <c:pt idx="5">
                  <c:v>0.55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E-F274-4699-9C07-AE49F35A06AA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Viral Suppression (VS)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0.00555555555555555"/>
                  <c:y val="0.0141242937853107"/>
                </c:manualLayout>
              </c:layout>
              <c:tx>
                <c:rich>
                  <a:bodyPr/>
                  <a:lstStyle/>
                  <a:p>
                    <a:r>
                      <a:rPr lang="en-US" sz="1400" b="1" dirty="0">
                        <a:solidFill>
                          <a:srgbClr val="000000"/>
                        </a:solidFill>
                      </a:rPr>
                      <a:t>   59%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F-F274-4699-9C07-AE49F35A06AA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sz="1400" b="1" dirty="0">
                        <a:solidFill>
                          <a:srgbClr val="000000"/>
                        </a:solidFill>
                      </a:rPr>
                      <a:t>   54%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0-F274-4699-9C07-AE49F35A06AA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sz="1400" b="1" dirty="0">
                        <a:solidFill>
                          <a:srgbClr val="000000"/>
                        </a:solidFill>
                      </a:rPr>
                      <a:t>       57%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1-F274-4699-9C07-AE49F35A06AA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0.00138888888888889"/>
                  <c:y val="0.00847457627118644"/>
                </c:manualLayout>
              </c:layout>
              <c:tx>
                <c:rich>
                  <a:bodyPr/>
                  <a:lstStyle/>
                  <a:p>
                    <a:r>
                      <a:rPr lang="en-US" sz="1400" b="1" dirty="0">
                        <a:solidFill>
                          <a:srgbClr val="000000"/>
                        </a:solidFill>
                      </a:rPr>
                      <a:t> </a:t>
                    </a:r>
                    <a:r>
                      <a:rPr lang="en-US" sz="1400" b="1" baseline="0" dirty="0">
                        <a:solidFill>
                          <a:srgbClr val="000000"/>
                        </a:solidFill>
                      </a:rPr>
                      <a:t>    </a:t>
                    </a:r>
                    <a:r>
                      <a:rPr lang="en-US" sz="1400" b="1" dirty="0">
                        <a:solidFill>
                          <a:srgbClr val="000000"/>
                        </a:solidFill>
                      </a:rPr>
                      <a:t>  58%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2-F274-4699-9C07-AE49F35A06AA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sz="1400" b="1" dirty="0">
                        <a:solidFill>
                          <a:srgbClr val="000000"/>
                        </a:solidFill>
                      </a:rPr>
                      <a:t>       61%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3-F274-4699-9C07-AE49F35A06AA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0.0089083552055993"/>
                  <c:y val="0.0112994350282486"/>
                </c:manualLayout>
              </c:layout>
              <c:tx>
                <c:rich>
                  <a:bodyPr/>
                  <a:lstStyle/>
                  <a:p>
                    <a:r>
                      <a:rPr lang="en-US" sz="1400" b="1" dirty="0">
                        <a:solidFill>
                          <a:srgbClr val="000000"/>
                        </a:solidFill>
                      </a:rPr>
                      <a:t> 54%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4-F274-4699-9C07-AE49F35A06AA}"/>
                </c:ext>
                <c:ext xmlns:c15="http://schemas.microsoft.com/office/drawing/2012/chart" uri="{CE6537A1-D6FC-4f65-9D91-7224C49458BB}"/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rgbClr val="000000"/>
                    </a:solidFill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13-19</c:v>
                </c:pt>
                <c:pt idx="1">
                  <c:v>20-24</c:v>
                </c:pt>
                <c:pt idx="2">
                  <c:v>25-34</c:v>
                </c:pt>
                <c:pt idx="3">
                  <c:v>35-44</c:v>
                </c:pt>
                <c:pt idx="4">
                  <c:v>45-54</c:v>
                </c:pt>
                <c:pt idx="5">
                  <c:v>55+</c:v>
                </c:pt>
              </c:strCache>
            </c:strRef>
          </c:cat>
          <c:val>
            <c:numRef>
              <c:f>Sheet1!$E$2:$E$7</c:f>
              <c:numCache>
                <c:formatCode>General</c:formatCode>
                <c:ptCount val="6"/>
                <c:pt idx="0">
                  <c:v>0.59</c:v>
                </c:pt>
                <c:pt idx="1">
                  <c:v>0.54</c:v>
                </c:pt>
                <c:pt idx="2">
                  <c:v>0.57</c:v>
                </c:pt>
                <c:pt idx="3">
                  <c:v>0.58</c:v>
                </c:pt>
                <c:pt idx="4">
                  <c:v>0.61</c:v>
                </c:pt>
                <c:pt idx="5">
                  <c:v>0.54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5-F274-4699-9C07-AE49F35A06A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-1894411024"/>
        <c:axId val="-1894407632"/>
      </c:barChart>
      <c:catAx>
        <c:axId val="-189441102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-1894407632"/>
        <c:crosses val="autoZero"/>
        <c:auto val="1"/>
        <c:lblAlgn val="ctr"/>
        <c:lblOffset val="100"/>
        <c:noMultiLvlLbl val="0"/>
      </c:catAx>
      <c:valAx>
        <c:axId val="-1894407632"/>
        <c:scaling>
          <c:orientation val="minMax"/>
          <c:max val="1.0"/>
        </c:scaling>
        <c:delete val="0"/>
        <c:axPos val="l"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-1894411024"/>
        <c:crosses val="autoZero"/>
        <c:crossBetween val="between"/>
        <c:majorUnit val="0.2"/>
      </c:valAx>
    </c:plotArea>
    <c:legend>
      <c:legendPos val="b"/>
      <c:layout>
        <c:manualLayout>
          <c:xMode val="edge"/>
          <c:yMode val="edge"/>
          <c:x val="0.0"/>
          <c:y val="0.885839647402565"/>
          <c:w val="0.997612532808399"/>
          <c:h val="0.0841066571224052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7"/>
    </mc:Choice>
    <mc:Fallback>
      <c:style val="27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6197356064437"/>
          <c:y val="0.0416192436172751"/>
          <c:w val="0.88380260279965"/>
          <c:h val="0.61088165115724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Linked to care within 30 days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Black</c:v>
                </c:pt>
                <c:pt idx="1">
                  <c:v>Hispanic/Latino</c:v>
                </c:pt>
                <c:pt idx="2">
                  <c:v>White</c:v>
                </c:pt>
                <c:pt idx="3">
                  <c:v>Unknown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0.62</c:v>
                </c:pt>
                <c:pt idx="1">
                  <c:v>0.65</c:v>
                </c:pt>
                <c:pt idx="2">
                  <c:v>0.76</c:v>
                </c:pt>
                <c:pt idx="3">
                  <c:v>0.72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0D7-4F21-A220-9B19EC7CE7C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Any care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z="1400" b="1" dirty="0"/>
                      <a:t>76</a:t>
                    </a:r>
                    <a:r>
                      <a:rPr lang="en-US" b="1" dirty="0"/>
                      <a:t>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F0D7-4F21-A220-9B19EC7CE7C2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b="1" dirty="0"/>
                      <a:t> 32%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F0D7-4F21-A220-9B19EC7CE7C2}"/>
                </c:ext>
                <c:ext xmlns:c15="http://schemas.microsoft.com/office/drawing/2012/chart" uri="{CE6537A1-D6FC-4f65-9D91-7224C49458BB}"/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Black</c:v>
                </c:pt>
                <c:pt idx="1">
                  <c:v>Hispanic/Latino</c:v>
                </c:pt>
                <c:pt idx="2">
                  <c:v>White</c:v>
                </c:pt>
                <c:pt idx="3">
                  <c:v>Unknown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0.76</c:v>
                </c:pt>
                <c:pt idx="1">
                  <c:v>0.77</c:v>
                </c:pt>
                <c:pt idx="2">
                  <c:v>0.84</c:v>
                </c:pt>
                <c:pt idx="3">
                  <c:v>0.32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F0D7-4F21-A220-9B19EC7CE7C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Retained in care</c:v>
                </c:pt>
              </c:strCache>
            </c:strRef>
          </c:tx>
          <c:invertIfNegative val="0"/>
          <c:dLbls>
            <c:dLbl>
              <c:idx val="1"/>
              <c:tx>
                <c:rich>
                  <a:bodyPr/>
                  <a:lstStyle/>
                  <a:p>
                    <a:r>
                      <a:rPr lang="en-US" b="1" dirty="0"/>
                      <a:t> 62%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F0D7-4F21-A220-9B19EC7CE7C2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b="1" dirty="0"/>
                      <a:t> 69%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F0D7-4F21-A220-9B19EC7CE7C2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b="1" dirty="0"/>
                      <a:t> 19%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F0D7-4F21-A220-9B19EC7CE7C2}"/>
                </c:ext>
                <c:ext xmlns:c15="http://schemas.microsoft.com/office/drawing/2012/chart" uri="{CE6537A1-D6FC-4f65-9D91-7224C49458BB}"/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Black</c:v>
                </c:pt>
                <c:pt idx="1">
                  <c:v>Hispanic/Latino</c:v>
                </c:pt>
                <c:pt idx="2">
                  <c:v>White</c:v>
                </c:pt>
                <c:pt idx="3">
                  <c:v>Unknown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0.58</c:v>
                </c:pt>
                <c:pt idx="1">
                  <c:v>0.62</c:v>
                </c:pt>
                <c:pt idx="2">
                  <c:v>0.69</c:v>
                </c:pt>
                <c:pt idx="3">
                  <c:v>0.19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F0D7-4F21-A220-9B19EC7CE7C2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Viral Suppression (VS)</c:v>
                </c:pt>
              </c:strCache>
            </c:strRef>
          </c:tx>
          <c:invertIfNegative val="0"/>
          <c:dLbls>
            <c:dLbl>
              <c:idx val="1"/>
              <c:tx>
                <c:rich>
                  <a:bodyPr/>
                  <a:lstStyle/>
                  <a:p>
                    <a:r>
                      <a:rPr lang="en-US" b="1" dirty="0"/>
                      <a:t>  60%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F0D7-4F21-A220-9B19EC7CE7C2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b="1" dirty="0"/>
                      <a:t>  72%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F0D7-4F21-A220-9B19EC7CE7C2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b="1" dirty="0"/>
                      <a:t>  24%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A-F0D7-4F21-A220-9B19EC7CE7C2}"/>
                </c:ext>
                <c:ext xmlns:c15="http://schemas.microsoft.com/office/drawing/2012/chart" uri="{CE6537A1-D6FC-4f65-9D91-7224C49458BB}"/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Black</c:v>
                </c:pt>
                <c:pt idx="1">
                  <c:v>Hispanic/Latino</c:v>
                </c:pt>
                <c:pt idx="2">
                  <c:v>White</c:v>
                </c:pt>
                <c:pt idx="3">
                  <c:v>Unknown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4"/>
                <c:pt idx="0">
                  <c:v>0.55</c:v>
                </c:pt>
                <c:pt idx="1">
                  <c:v>0.6</c:v>
                </c:pt>
                <c:pt idx="2">
                  <c:v>0.72</c:v>
                </c:pt>
                <c:pt idx="3">
                  <c:v>0.24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B-F0D7-4F21-A220-9B19EC7CE7C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-1894635968"/>
        <c:axId val="-1894401280"/>
      </c:barChart>
      <c:catAx>
        <c:axId val="-189463596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-1894401280"/>
        <c:crosses val="autoZero"/>
        <c:auto val="1"/>
        <c:lblAlgn val="ctr"/>
        <c:lblOffset val="100"/>
        <c:noMultiLvlLbl val="0"/>
      </c:catAx>
      <c:valAx>
        <c:axId val="-1894401280"/>
        <c:scaling>
          <c:orientation val="minMax"/>
          <c:max val="1.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Percent</a:t>
                </a:r>
              </a:p>
            </c:rich>
          </c:tx>
          <c:layout>
            <c:manualLayout>
              <c:xMode val="edge"/>
              <c:yMode val="edge"/>
              <c:x val="0.000655839895013124"/>
              <c:y val="0.291502028155571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crossAx val="-1894635968"/>
        <c:crosses val="autoZero"/>
        <c:crossBetween val="between"/>
        <c:majorUnit val="0.2"/>
      </c:valAx>
    </c:plotArea>
    <c:legend>
      <c:legendPos val="b"/>
      <c:layout>
        <c:manualLayout>
          <c:xMode val="edge"/>
          <c:yMode val="edge"/>
          <c:x val="0.0"/>
          <c:y val="0.818141970890002"/>
          <c:w val="1.0"/>
          <c:h val="0.0841066571224052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67783853407213"/>
          <c:y val="0.0525287104644912"/>
          <c:w val="0.563716705550695"/>
          <c:h val="0.6038445298823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vs among retained in care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2014.0</c:v>
                </c:pt>
                <c:pt idx="1">
                  <c:v>2015.0</c:v>
                </c:pt>
                <c:pt idx="2">
                  <c:v>2016.0</c:v>
                </c:pt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  <c:pt idx="0">
                  <c:v>0.78</c:v>
                </c:pt>
                <c:pt idx="1">
                  <c:v>0.82</c:v>
                </c:pt>
                <c:pt idx="2">
                  <c:v>0.84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909-4B17-A657-6756DD183F5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1897061584"/>
        <c:axId val="-1897058160"/>
      </c:barChart>
      <c:catAx>
        <c:axId val="-18970615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-1897058160"/>
        <c:crosses val="autoZero"/>
        <c:auto val="1"/>
        <c:lblAlgn val="ctr"/>
        <c:lblOffset val="100"/>
        <c:noMultiLvlLbl val="0"/>
      </c:catAx>
      <c:valAx>
        <c:axId val="-1897058160"/>
        <c:scaling>
          <c:orientation val="minMax"/>
          <c:max val="1.0"/>
          <c:min val="0.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/>
                  <a:t>Percent</a:t>
                </a:r>
              </a:p>
            </c:rich>
          </c:tx>
          <c:layout>
            <c:manualLayout>
              <c:xMode val="edge"/>
              <c:yMode val="edge"/>
              <c:x val="0.139539345776222"/>
              <c:y val="0.300832993994869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-1897061584"/>
        <c:crosses val="autoZero"/>
        <c:crossBetween val="between"/>
        <c:majorUnit val="0.2"/>
        <c:minorUnit val="0.04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7"/>
    </mc:Choice>
    <mc:Fallback>
      <c:style val="27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8141829493536"/>
          <c:y val="0.0448613919291873"/>
          <c:w val="0.801288332548175"/>
          <c:h val="0.610881651157242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Any care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z="1400" b="1" dirty="0"/>
                      <a:t>64</a:t>
                    </a:r>
                    <a:r>
                      <a:rPr lang="en-US" b="1" dirty="0"/>
                      <a:t>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C2F9-4068-AC60-9ECC49440DE5}"/>
                </c:ext>
                <c:ext xmlns:c15="http://schemas.microsoft.com/office/drawing/2012/chart" uri="{CE6537A1-D6FC-4f65-9D91-7224C49458BB}"/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Male</c:v>
                </c:pt>
                <c:pt idx="1">
                  <c:v>Female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0.66</c:v>
                </c:pt>
                <c:pt idx="1">
                  <c:v>0.65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C2F9-4068-AC60-9ECC49440DE5}"/>
            </c:ext>
          </c:extLst>
        </c:ser>
        <c:ser>
          <c:idx val="2"/>
          <c:order val="1"/>
          <c:tx>
            <c:strRef>
              <c:f>Sheet1!$C$1</c:f>
              <c:strCache>
                <c:ptCount val="1"/>
                <c:pt idx="0">
                  <c:v>Retained in care </c:v>
                </c:pt>
              </c:strCache>
            </c:strRef>
          </c:tx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Male</c:v>
                </c:pt>
                <c:pt idx="1">
                  <c:v>Female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0.51</c:v>
                </c:pt>
                <c:pt idx="1">
                  <c:v>0.51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C2F9-4068-AC60-9ECC49440DE5}"/>
            </c:ext>
          </c:extLst>
        </c:ser>
        <c:ser>
          <c:idx val="3"/>
          <c:order val="2"/>
          <c:tx>
            <c:strRef>
              <c:f>Sheet1!$D$1</c:f>
              <c:strCache>
                <c:ptCount val="1"/>
                <c:pt idx="0">
                  <c:v>Viral Suppression (VS)</c:v>
                </c:pt>
              </c:strCache>
            </c:strRef>
          </c:tx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Male</c:v>
                </c:pt>
                <c:pt idx="1">
                  <c:v>Female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0.52</c:v>
                </c:pt>
                <c:pt idx="1">
                  <c:v>0.51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C2F9-4068-AC60-9ECC49440DE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-1896622992"/>
        <c:axId val="-1896619408"/>
      </c:barChart>
      <c:catAx>
        <c:axId val="-189662299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-1896619408"/>
        <c:crosses val="autoZero"/>
        <c:auto val="1"/>
        <c:lblAlgn val="ctr"/>
        <c:lblOffset val="100"/>
        <c:noMultiLvlLbl val="0"/>
      </c:catAx>
      <c:valAx>
        <c:axId val="-1896619408"/>
        <c:scaling>
          <c:orientation val="minMax"/>
          <c:max val="1.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Percent</a:t>
                </a:r>
              </a:p>
            </c:rich>
          </c:tx>
          <c:layout>
            <c:manualLayout>
              <c:xMode val="edge"/>
              <c:yMode val="edge"/>
              <c:x val="0.020100247885681"/>
              <c:y val="0.288471763610194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crossAx val="-1896622992"/>
        <c:crosses val="autoZero"/>
        <c:crossBetween val="between"/>
        <c:majorUnit val="0.2"/>
      </c:valAx>
    </c:plotArea>
    <c:legend>
      <c:legendPos val="b"/>
      <c:layout>
        <c:manualLayout>
          <c:xMode val="edge"/>
          <c:yMode val="edge"/>
          <c:x val="0.0"/>
          <c:y val="0.791900932596192"/>
          <c:w val="1.0"/>
          <c:h val="0.0841066571224052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7"/>
    </mc:Choice>
    <mc:Fallback>
      <c:style val="27"/>
    </mc:Fallback>
  </mc:AlternateContent>
  <c:chart>
    <c:autoTitleDeleted val="0"/>
    <c:plotArea>
      <c:layout>
        <c:manualLayout>
          <c:layoutTarget val="inner"/>
          <c:xMode val="edge"/>
          <c:yMode val="edge"/>
          <c:x val="0.0831213910761155"/>
          <c:y val="0.0850258018595133"/>
          <c:w val="0.916209973753281"/>
          <c:h val="0.674518014793605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Any care</c:v>
                </c:pt>
              </c:strCache>
            </c:strRef>
          </c:tx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Sheet1!$A$2:$A$7</c:f>
              <c:strCache>
                <c:ptCount val="6"/>
                <c:pt idx="0">
                  <c:v>13-19</c:v>
                </c:pt>
                <c:pt idx="1">
                  <c:v>20-29</c:v>
                </c:pt>
                <c:pt idx="2">
                  <c:v>30-39</c:v>
                </c:pt>
                <c:pt idx="3">
                  <c:v>40-49</c:v>
                </c:pt>
                <c:pt idx="4">
                  <c:v>50-59</c:v>
                </c:pt>
                <c:pt idx="5">
                  <c:v>60+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0.6</c:v>
                </c:pt>
                <c:pt idx="1">
                  <c:v>0.69</c:v>
                </c:pt>
                <c:pt idx="2">
                  <c:v>0.65</c:v>
                </c:pt>
                <c:pt idx="3">
                  <c:v>0.65</c:v>
                </c:pt>
                <c:pt idx="4">
                  <c:v>0.65</c:v>
                </c:pt>
                <c:pt idx="5">
                  <c:v>0.65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7BA-432B-B84B-1D5FFB8AEA9D}"/>
            </c:ext>
          </c:extLst>
        </c:ser>
        <c:ser>
          <c:idx val="2"/>
          <c:order val="1"/>
          <c:tx>
            <c:strRef>
              <c:f>Sheet1!$C$1</c:f>
              <c:strCache>
                <c:ptCount val="1"/>
                <c:pt idx="0">
                  <c:v>Retained in care </c:v>
                </c:pt>
              </c:strCache>
            </c:strRef>
          </c:tx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Sheet1!$A$2:$A$7</c:f>
              <c:strCache>
                <c:ptCount val="6"/>
                <c:pt idx="0">
                  <c:v>13-19</c:v>
                </c:pt>
                <c:pt idx="1">
                  <c:v>20-29</c:v>
                </c:pt>
                <c:pt idx="2">
                  <c:v>30-39</c:v>
                </c:pt>
                <c:pt idx="3">
                  <c:v>40-49</c:v>
                </c:pt>
                <c:pt idx="4">
                  <c:v>50-59</c:v>
                </c:pt>
                <c:pt idx="5">
                  <c:v>60+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0.52</c:v>
                </c:pt>
                <c:pt idx="1">
                  <c:v>0.5</c:v>
                </c:pt>
                <c:pt idx="2">
                  <c:v>0.48</c:v>
                </c:pt>
                <c:pt idx="3">
                  <c:v>0.5</c:v>
                </c:pt>
                <c:pt idx="4">
                  <c:v>0.53</c:v>
                </c:pt>
                <c:pt idx="5">
                  <c:v>0.53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67BA-432B-B84B-1D5FFB8AEA9D}"/>
            </c:ext>
          </c:extLst>
        </c:ser>
        <c:ser>
          <c:idx val="3"/>
          <c:order val="2"/>
          <c:tx>
            <c:strRef>
              <c:f>Sheet1!$D$1</c:f>
              <c:strCache>
                <c:ptCount val="1"/>
                <c:pt idx="0">
                  <c:v>Viral Suppression (VS)</c:v>
                </c:pt>
              </c:strCache>
            </c:strRef>
          </c:tx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Sheet1!$A$2:$A$7</c:f>
              <c:strCache>
                <c:ptCount val="6"/>
                <c:pt idx="0">
                  <c:v>13-19</c:v>
                </c:pt>
                <c:pt idx="1">
                  <c:v>20-29</c:v>
                </c:pt>
                <c:pt idx="2">
                  <c:v>30-39</c:v>
                </c:pt>
                <c:pt idx="3">
                  <c:v>40-49</c:v>
                </c:pt>
                <c:pt idx="4">
                  <c:v>50-59</c:v>
                </c:pt>
                <c:pt idx="5">
                  <c:v>60+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  <c:pt idx="0">
                  <c:v>0.49</c:v>
                </c:pt>
                <c:pt idx="1">
                  <c:v>0.49</c:v>
                </c:pt>
                <c:pt idx="2">
                  <c:v>0.48</c:v>
                </c:pt>
                <c:pt idx="3">
                  <c:v>0.52</c:v>
                </c:pt>
                <c:pt idx="4">
                  <c:v>0.55</c:v>
                </c:pt>
                <c:pt idx="5">
                  <c:v>0.56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67BA-432B-B84B-1D5FFB8AEA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1895773184"/>
        <c:axId val="-1895768848"/>
      </c:barChart>
      <c:catAx>
        <c:axId val="-18957731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-1895768848"/>
        <c:crosses val="autoZero"/>
        <c:auto val="1"/>
        <c:lblAlgn val="ctr"/>
        <c:lblOffset val="100"/>
        <c:noMultiLvlLbl val="0"/>
      </c:catAx>
      <c:valAx>
        <c:axId val="-1895768848"/>
        <c:scaling>
          <c:orientation val="minMax"/>
          <c:max val="1.0"/>
        </c:scaling>
        <c:delete val="0"/>
        <c:axPos val="l"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-1895773184"/>
        <c:crosses val="autoZero"/>
        <c:crossBetween val="between"/>
        <c:majorUnit val="0.2"/>
      </c:valAx>
    </c:plotArea>
    <c:legend>
      <c:legendPos val="b"/>
      <c:layout>
        <c:manualLayout>
          <c:xMode val="edge"/>
          <c:yMode val="edge"/>
          <c:x val="0.002387433251878"/>
          <c:y val="0.876019477828429"/>
          <c:w val="0.997612532808399"/>
          <c:h val="0.0841066571224052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7"/>
    </mc:Choice>
    <mc:Fallback>
      <c:style val="27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619739720035"/>
          <c:y val="0.0448613919291873"/>
          <c:w val="0.88380260279965"/>
          <c:h val="0.610881651157242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Any care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z="1400" b="1" dirty="0"/>
                      <a:t>65</a:t>
                    </a:r>
                    <a:r>
                      <a:rPr lang="en-US" b="1" dirty="0"/>
                      <a:t>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DD68-454B-8DA7-A082A2916E3B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b="1" dirty="0"/>
                      <a:t> 31%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DD68-454B-8DA7-A082A2916E3B}"/>
                </c:ext>
                <c:ext xmlns:c15="http://schemas.microsoft.com/office/drawing/2012/chart" uri="{CE6537A1-D6FC-4f65-9D91-7224C49458BB}"/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Black</c:v>
                </c:pt>
                <c:pt idx="1">
                  <c:v>Hispanic/Latino</c:v>
                </c:pt>
                <c:pt idx="2">
                  <c:v>White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0.66</c:v>
                </c:pt>
                <c:pt idx="1">
                  <c:v>0.61</c:v>
                </c:pt>
                <c:pt idx="2">
                  <c:v>0.66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DD68-454B-8DA7-A082A2916E3B}"/>
            </c:ext>
          </c:extLst>
        </c:ser>
        <c:ser>
          <c:idx val="2"/>
          <c:order val="1"/>
          <c:tx>
            <c:strRef>
              <c:f>Sheet1!$C$1</c:f>
              <c:strCache>
                <c:ptCount val="1"/>
                <c:pt idx="0">
                  <c:v>Retained in care</c:v>
                </c:pt>
              </c:strCache>
            </c:strRef>
          </c:tx>
          <c:invertIfNegative val="0"/>
          <c:dLbls>
            <c:dLbl>
              <c:idx val="1"/>
              <c:tx>
                <c:rich>
                  <a:bodyPr/>
                  <a:lstStyle/>
                  <a:p>
                    <a:r>
                      <a:rPr lang="en-US" b="1" dirty="0"/>
                      <a:t> 49%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DD68-454B-8DA7-A082A2916E3B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b="1" dirty="0"/>
                      <a:t> 51%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DD68-454B-8DA7-A082A2916E3B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b="1" dirty="0"/>
                      <a:t> 23%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DD68-454B-8DA7-A082A2916E3B}"/>
                </c:ext>
                <c:ext xmlns:c15="http://schemas.microsoft.com/office/drawing/2012/chart" uri="{CE6537A1-D6FC-4f65-9D91-7224C49458BB}"/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Black</c:v>
                </c:pt>
                <c:pt idx="1">
                  <c:v>Hispanic/Latino</c:v>
                </c:pt>
                <c:pt idx="2">
                  <c:v>White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0.51</c:v>
                </c:pt>
                <c:pt idx="1">
                  <c:v>0.51</c:v>
                </c:pt>
                <c:pt idx="2">
                  <c:v>0.52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DD68-454B-8DA7-A082A2916E3B}"/>
            </c:ext>
          </c:extLst>
        </c:ser>
        <c:ser>
          <c:idx val="3"/>
          <c:order val="2"/>
          <c:tx>
            <c:strRef>
              <c:f>Sheet1!$D$1</c:f>
              <c:strCache>
                <c:ptCount val="1"/>
                <c:pt idx="0">
                  <c:v>Viral Suppression (VS)</c:v>
                </c:pt>
              </c:strCache>
            </c:strRef>
          </c:tx>
          <c:invertIfNegative val="0"/>
          <c:dLbls>
            <c:dLbl>
              <c:idx val="1"/>
              <c:tx>
                <c:rich>
                  <a:bodyPr/>
                  <a:lstStyle/>
                  <a:p>
                    <a:r>
                      <a:rPr lang="en-US" b="1" dirty="0"/>
                      <a:t>  51%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DD68-454B-8DA7-A082A2916E3B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b="1" dirty="0"/>
                      <a:t>  56%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DD68-454B-8DA7-A082A2916E3B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b="1" dirty="0"/>
                      <a:t>  28%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DD68-454B-8DA7-A082A2916E3B}"/>
                </c:ext>
                <c:ext xmlns:c15="http://schemas.microsoft.com/office/drawing/2012/chart" uri="{CE6537A1-D6FC-4f65-9D91-7224C49458BB}"/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Black</c:v>
                </c:pt>
                <c:pt idx="1">
                  <c:v>Hispanic/Latino</c:v>
                </c:pt>
                <c:pt idx="2">
                  <c:v>White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0.5</c:v>
                </c:pt>
                <c:pt idx="1">
                  <c:v>0.53</c:v>
                </c:pt>
                <c:pt idx="2">
                  <c:v>0.57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DD68-454B-8DA7-A082A2916E3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-1901308576"/>
        <c:axId val="-1901305072"/>
      </c:barChart>
      <c:catAx>
        <c:axId val="-190130857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-1901305072"/>
        <c:crosses val="autoZero"/>
        <c:auto val="1"/>
        <c:lblAlgn val="ctr"/>
        <c:lblOffset val="100"/>
        <c:noMultiLvlLbl val="0"/>
      </c:catAx>
      <c:valAx>
        <c:axId val="-1901305072"/>
        <c:scaling>
          <c:orientation val="minMax"/>
          <c:max val="1.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Percent</a:t>
                </a:r>
              </a:p>
            </c:rich>
          </c:tx>
          <c:layout>
            <c:manualLayout>
              <c:xMode val="edge"/>
              <c:yMode val="edge"/>
              <c:x val="0.000655839895013124"/>
              <c:y val="0.291502028155571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crossAx val="-1901308576"/>
        <c:crosses val="autoZero"/>
        <c:crossBetween val="between"/>
        <c:majorUnit val="0.2"/>
      </c:valAx>
    </c:plotArea>
    <c:legend>
      <c:legendPos val="b"/>
      <c:layout>
        <c:manualLayout>
          <c:xMode val="edge"/>
          <c:yMode val="edge"/>
          <c:x val="0.0"/>
          <c:y val="0.818141970890002"/>
          <c:w val="1.0"/>
          <c:h val="0.0841066571224052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7"/>
    </mc:Choice>
    <mc:Fallback>
      <c:style val="27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8141829493536"/>
          <c:y val="0.0448613919291873"/>
          <c:w val="0.851858170506465"/>
          <c:h val="0.610881651157242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Any care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z="1400" b="1" dirty="0"/>
                      <a:t>65</a:t>
                    </a:r>
                    <a:r>
                      <a:rPr lang="en-US" b="1" dirty="0"/>
                      <a:t>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1795-443B-BCD5-4598530A2324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b="1" dirty="0"/>
                      <a:t> 78%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1795-443B-BCD5-4598530A2324}"/>
                </c:ext>
                <c:ext xmlns:c15="http://schemas.microsoft.com/office/drawing/2012/chart" uri="{CE6537A1-D6FC-4f65-9D91-7224C49458BB}"/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Asian</c:v>
                </c:pt>
                <c:pt idx="1">
                  <c:v>AI/AN</c:v>
                </c:pt>
                <c:pt idx="2">
                  <c:v>NHOPI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0.64</c:v>
                </c:pt>
                <c:pt idx="1">
                  <c:v>0.5</c:v>
                </c:pt>
                <c:pt idx="2">
                  <c:v>0.53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1795-443B-BCD5-4598530A2324}"/>
            </c:ext>
          </c:extLst>
        </c:ser>
        <c:ser>
          <c:idx val="2"/>
          <c:order val="1"/>
          <c:tx>
            <c:strRef>
              <c:f>Sheet1!$C$1</c:f>
              <c:strCache>
                <c:ptCount val="1"/>
                <c:pt idx="0">
                  <c:v>Retained in care</c:v>
                </c:pt>
              </c:strCache>
            </c:strRef>
          </c:tx>
          <c:invertIfNegative val="0"/>
          <c:dLbls>
            <c:dLbl>
              <c:idx val="1"/>
              <c:tx>
                <c:rich>
                  <a:bodyPr/>
                  <a:lstStyle/>
                  <a:p>
                    <a:r>
                      <a:rPr lang="en-US" b="1" dirty="0"/>
                      <a:t> 25%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1795-443B-BCD5-4598530A2324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b="1" dirty="0"/>
                      <a:t> 35%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1795-443B-BCD5-4598530A2324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b="1" dirty="0"/>
                      <a:t> 62%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1795-443B-BCD5-4598530A2324}"/>
                </c:ext>
                <c:ext xmlns:c15="http://schemas.microsoft.com/office/drawing/2012/chart" uri="{CE6537A1-D6FC-4f65-9D91-7224C49458BB}"/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Asian</c:v>
                </c:pt>
                <c:pt idx="1">
                  <c:v>AI/AN</c:v>
                </c:pt>
                <c:pt idx="2">
                  <c:v>NHOPI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0.53</c:v>
                </c:pt>
                <c:pt idx="1">
                  <c:v>0.42</c:v>
                </c:pt>
                <c:pt idx="2">
                  <c:v>0.37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1795-443B-BCD5-4598530A2324}"/>
            </c:ext>
          </c:extLst>
        </c:ser>
        <c:ser>
          <c:idx val="3"/>
          <c:order val="2"/>
          <c:tx>
            <c:strRef>
              <c:f>Sheet1!$D$1</c:f>
              <c:strCache>
                <c:ptCount val="1"/>
                <c:pt idx="0">
                  <c:v>Viral Suppression (VS)</c:v>
                </c:pt>
              </c:strCache>
            </c:strRef>
          </c:tx>
          <c:invertIfNegative val="0"/>
          <c:dLbls>
            <c:dLbl>
              <c:idx val="1"/>
              <c:tx>
                <c:rich>
                  <a:bodyPr/>
                  <a:lstStyle/>
                  <a:p>
                    <a:r>
                      <a:rPr lang="en-US" b="1" dirty="0"/>
                      <a:t>  38%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1795-443B-BCD5-4598530A2324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b="1" dirty="0"/>
                      <a:t>  53%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1795-443B-BCD5-4598530A2324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b="1" dirty="0"/>
                      <a:t>  65%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1795-443B-BCD5-4598530A2324}"/>
                </c:ext>
                <c:ext xmlns:c15="http://schemas.microsoft.com/office/drawing/2012/chart" uri="{CE6537A1-D6FC-4f65-9D91-7224C49458BB}"/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Asian</c:v>
                </c:pt>
                <c:pt idx="1">
                  <c:v>AI/AN</c:v>
                </c:pt>
                <c:pt idx="2">
                  <c:v>NHOPI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0.59</c:v>
                </c:pt>
                <c:pt idx="1">
                  <c:v>0.46</c:v>
                </c:pt>
                <c:pt idx="2">
                  <c:v>0.53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1795-443B-BCD5-4598530A232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-1896392560"/>
        <c:axId val="-1896389056"/>
      </c:barChart>
      <c:catAx>
        <c:axId val="-18963925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-1896389056"/>
        <c:crosses val="autoZero"/>
        <c:auto val="1"/>
        <c:lblAlgn val="ctr"/>
        <c:lblOffset val="100"/>
        <c:noMultiLvlLbl val="0"/>
      </c:catAx>
      <c:valAx>
        <c:axId val="-1896389056"/>
        <c:scaling>
          <c:orientation val="minMax"/>
          <c:max val="1.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Percent</a:t>
                </a:r>
              </a:p>
            </c:rich>
          </c:tx>
          <c:layout>
            <c:manualLayout>
              <c:xMode val="edge"/>
              <c:yMode val="edge"/>
              <c:x val="0.020100247885681"/>
              <c:y val="0.288471763610194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crossAx val="-1896392560"/>
        <c:crosses val="autoZero"/>
        <c:crossBetween val="between"/>
        <c:majorUnit val="0.2"/>
      </c:valAx>
    </c:plotArea>
    <c:legend>
      <c:legendPos val="b"/>
      <c:layout>
        <c:manualLayout>
          <c:xMode val="edge"/>
          <c:yMode val="edge"/>
          <c:x val="0.0"/>
          <c:y val="0.802990455738487"/>
          <c:w val="1.0"/>
          <c:h val="0.0841066571224052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0.05901</cdr:x>
      <cdr:y>0.16084</cdr:y>
    </cdr:from>
    <cdr:to>
      <cdr:x>0.28882</cdr:x>
      <cdr:y>0.29093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620486" y="699861"/>
          <a:ext cx="2416628" cy="56605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drawings/drawing10.xml><?xml version="1.0" encoding="utf-8"?>
<c:userShapes xmlns:c="http://schemas.openxmlformats.org/drawingml/2006/chart">
  <cdr:relSizeAnchor xmlns:cdr="http://schemas.openxmlformats.org/drawingml/2006/chartDrawing">
    <cdr:from>
      <cdr:x>0.85205</cdr:x>
      <cdr:y>0.682</cdr:y>
    </cdr:from>
    <cdr:to>
      <cdr:x>0.93491</cdr:x>
      <cdr:y>0.75544</cdr:y>
    </cdr:to>
    <cdr:sp macro="" textlink="">
      <cdr:nvSpPr>
        <cdr:cNvPr id="2" name="TextBox 5"/>
        <cdr:cNvSpPr txBox="1"/>
      </cdr:nvSpPr>
      <cdr:spPr>
        <a:xfrm xmlns:a="http://schemas.openxmlformats.org/drawingml/2006/main">
          <a:off x="7319509" y="2584357"/>
          <a:ext cx="711804" cy="27829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1pPr>
          <a:lvl2pPr marL="457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2pPr>
          <a:lvl3pPr marL="914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3pPr>
          <a:lvl4pPr marL="1371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4pPr>
          <a:lvl5pPr marL="18288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5pPr>
          <a:lvl6pPr marL="22860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6pPr>
          <a:lvl7pPr marL="2743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7pPr>
          <a:lvl8pPr marL="3200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8pPr>
          <a:lvl9pPr marL="3657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r>
            <a:rPr lang="en-US" sz="1400" b="1" dirty="0">
              <a:solidFill>
                <a:schemeClr val="tx1"/>
              </a:solidFill>
              <a:latin typeface="+mn-lt"/>
            </a:rPr>
            <a:t>N= 539</a:t>
          </a:r>
        </a:p>
      </cdr:txBody>
    </cdr:sp>
  </cdr:relSizeAnchor>
  <cdr:relSizeAnchor xmlns:cdr="http://schemas.openxmlformats.org/drawingml/2006/chartDrawing">
    <cdr:from>
      <cdr:x>0.65846</cdr:x>
      <cdr:y>0.682</cdr:y>
    </cdr:from>
    <cdr:to>
      <cdr:x>0.78221</cdr:x>
      <cdr:y>0.76322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5656452" y="2584357"/>
          <a:ext cx="1063112" cy="3077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 b="1" dirty="0">
              <a:solidFill>
                <a:srgbClr val="000000"/>
              </a:solidFill>
              <a:latin typeface="+mn-lt"/>
            </a:rPr>
            <a:t>N= </a:t>
          </a:r>
          <a:r>
            <a:rPr lang="en-US" sz="1400" b="1" dirty="0">
              <a:solidFill>
                <a:srgbClr val="000000"/>
              </a:solidFill>
            </a:rPr>
            <a:t>14,242</a:t>
          </a:r>
          <a:endParaRPr lang="en-US" sz="1400" b="1" dirty="0">
            <a:solidFill>
              <a:srgbClr val="000000"/>
            </a:solidFill>
            <a:latin typeface="+mn-lt"/>
          </a:endParaRPr>
        </a:p>
      </cdr:txBody>
    </cdr:sp>
  </cdr:relSizeAnchor>
</c:userShapes>
</file>

<file path=ppt/drawings/drawing11.xml><?xml version="1.0" encoding="utf-8"?>
<c:userShapes xmlns:c="http://schemas.openxmlformats.org/drawingml/2006/chart">
  <cdr:relSizeAnchor xmlns:cdr="http://schemas.openxmlformats.org/drawingml/2006/chartDrawing">
    <cdr:from>
      <cdr:x>0.05901</cdr:x>
      <cdr:y>0.16084</cdr:y>
    </cdr:from>
    <cdr:to>
      <cdr:x>0.28882</cdr:x>
      <cdr:y>0.29093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620486" y="699861"/>
          <a:ext cx="2416628" cy="56605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0.0461</cdr:x>
      <cdr:y>0.6458</cdr:y>
    </cdr:from>
    <cdr:to>
      <cdr:x>0.95637</cdr:x>
      <cdr:y>0.94835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84762" y="2865471"/>
          <a:ext cx="9572017" cy="13424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drawings/drawing12.xml><?xml version="1.0" encoding="utf-8"?>
<c:userShapes xmlns:c="http://schemas.openxmlformats.org/drawingml/2006/chart">
  <cdr:relSizeAnchor xmlns:cdr="http://schemas.openxmlformats.org/drawingml/2006/chartDrawing">
    <cdr:from>
      <cdr:x>0.05901</cdr:x>
      <cdr:y>0.16084</cdr:y>
    </cdr:from>
    <cdr:to>
      <cdr:x>0.28882</cdr:x>
      <cdr:y>0.29093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620486" y="699861"/>
          <a:ext cx="2416628" cy="56605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drawings/drawing13.xml><?xml version="1.0" encoding="utf-8"?>
<c:userShapes xmlns:c="http://schemas.openxmlformats.org/drawingml/2006/chart">
  <cdr:relSizeAnchor xmlns:cdr="http://schemas.openxmlformats.org/drawingml/2006/chartDrawing">
    <cdr:from>
      <cdr:x>0.05901</cdr:x>
      <cdr:y>0.16084</cdr:y>
    </cdr:from>
    <cdr:to>
      <cdr:x>0.28882</cdr:x>
      <cdr:y>0.29093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620486" y="699861"/>
          <a:ext cx="2416628" cy="56605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drawings/drawing14.xml><?xml version="1.0" encoding="utf-8"?>
<c:userShapes xmlns:c="http://schemas.openxmlformats.org/drawingml/2006/chart">
  <cdr:relSizeAnchor xmlns:cdr="http://schemas.openxmlformats.org/drawingml/2006/chartDrawing">
    <cdr:from>
      <cdr:x>0.7094</cdr:x>
      <cdr:y>0.56364</cdr:y>
    </cdr:from>
    <cdr:to>
      <cdr:x>0.81997</cdr:x>
      <cdr:y>0.65431</cdr:y>
    </cdr:to>
    <cdr:sp macro="" textlink="">
      <cdr:nvSpPr>
        <cdr:cNvPr id="2" name="TextBox 4"/>
        <cdr:cNvSpPr txBox="1"/>
      </cdr:nvSpPr>
      <cdr:spPr>
        <a:xfrm xmlns:a="http://schemas.openxmlformats.org/drawingml/2006/main">
          <a:off x="6162416" y="2104519"/>
          <a:ext cx="960519" cy="338554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600" b="1" dirty="0">
              <a:solidFill>
                <a:schemeClr val="bg1"/>
              </a:solidFill>
            </a:rPr>
            <a:t>N=586  </a:t>
          </a:r>
        </a:p>
      </cdr:txBody>
    </cdr:sp>
  </cdr:relSizeAnchor>
</c:userShapes>
</file>

<file path=ppt/drawings/drawing15.xml><?xml version="1.0" encoding="utf-8"?>
<c:userShapes xmlns:c="http://schemas.openxmlformats.org/drawingml/2006/chart">
  <cdr:relSizeAnchor xmlns:cdr="http://schemas.openxmlformats.org/drawingml/2006/chartDrawing">
    <cdr:from>
      <cdr:x>0.05901</cdr:x>
      <cdr:y>0.16084</cdr:y>
    </cdr:from>
    <cdr:to>
      <cdr:x>0.28882</cdr:x>
      <cdr:y>0.29093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620486" y="699861"/>
          <a:ext cx="2416628" cy="56605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drawings/drawing16.xml><?xml version="1.0" encoding="utf-8"?>
<c:userShapes xmlns:c="http://schemas.openxmlformats.org/drawingml/2006/chart">
  <cdr:relSizeAnchor xmlns:cdr="http://schemas.openxmlformats.org/drawingml/2006/chartDrawing">
    <cdr:from>
      <cdr:x>0.40833</cdr:x>
      <cdr:y>0.58182</cdr:y>
    </cdr:from>
    <cdr:to>
      <cdr:x>0.48693</cdr:x>
      <cdr:y>0.65526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3733800" y="2438400"/>
          <a:ext cx="718718" cy="30778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 b="1" dirty="0">
              <a:solidFill>
                <a:schemeClr val="bg1"/>
              </a:solidFill>
            </a:rPr>
            <a:t>N=179  </a:t>
          </a:r>
        </a:p>
      </cdr:txBody>
    </cdr:sp>
  </cdr:relSizeAnchor>
  <cdr:relSizeAnchor xmlns:cdr="http://schemas.openxmlformats.org/drawingml/2006/chartDrawing">
    <cdr:from>
      <cdr:x>0.625</cdr:x>
      <cdr:y>0.58182</cdr:y>
    </cdr:from>
    <cdr:to>
      <cdr:x>0.7036</cdr:x>
      <cdr:y>0.65526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5715000" y="2438400"/>
          <a:ext cx="718718" cy="30778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 b="1" dirty="0">
              <a:solidFill>
                <a:schemeClr val="bg1"/>
              </a:solidFill>
            </a:rPr>
            <a:t>N=408 </a:t>
          </a:r>
        </a:p>
      </cdr:txBody>
    </cdr:sp>
  </cdr:relSizeAnchor>
  <cdr:relSizeAnchor xmlns:cdr="http://schemas.openxmlformats.org/drawingml/2006/chartDrawing">
    <cdr:from>
      <cdr:x>0.85833</cdr:x>
      <cdr:y>0.58248</cdr:y>
    </cdr:from>
    <cdr:to>
      <cdr:x>0.92601</cdr:x>
      <cdr:y>0.65592</cdr:y>
    </cdr:to>
    <cdr:sp macro="" textlink="">
      <cdr:nvSpPr>
        <cdr:cNvPr id="7" name="TextBox 1"/>
        <cdr:cNvSpPr txBox="1"/>
      </cdr:nvSpPr>
      <cdr:spPr>
        <a:xfrm xmlns:a="http://schemas.openxmlformats.org/drawingml/2006/main">
          <a:off x="7848600" y="2441171"/>
          <a:ext cx="618866" cy="30778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 b="1" dirty="0">
              <a:solidFill>
                <a:schemeClr val="bg1"/>
              </a:solidFill>
            </a:rPr>
            <a:t>N=96 </a:t>
          </a:r>
        </a:p>
      </cdr:txBody>
    </cdr:sp>
  </cdr:relSizeAnchor>
</c:userShapes>
</file>

<file path=ppt/drawings/drawing17.xml><?xml version="1.0" encoding="utf-8"?>
<c:userShapes xmlns:c="http://schemas.openxmlformats.org/drawingml/2006/chart">
  <cdr:relSizeAnchor xmlns:cdr="http://schemas.openxmlformats.org/drawingml/2006/chartDrawing">
    <cdr:from>
      <cdr:x>0.42872</cdr:x>
      <cdr:y>0.58182</cdr:y>
    </cdr:from>
    <cdr:to>
      <cdr:x>0.49814</cdr:x>
      <cdr:y>0.65526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3822168" y="2438400"/>
          <a:ext cx="618907" cy="30778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 b="1" dirty="0">
              <a:solidFill>
                <a:srgbClr val="FF0000"/>
              </a:solidFill>
            </a:rPr>
            <a:t>N&lt;10  </a:t>
          </a:r>
        </a:p>
      </cdr:txBody>
    </cdr:sp>
  </cdr:relSizeAnchor>
  <cdr:relSizeAnchor xmlns:cdr="http://schemas.openxmlformats.org/drawingml/2006/chartDrawing">
    <cdr:from>
      <cdr:x>0.64103</cdr:x>
      <cdr:y>0.58182</cdr:y>
    </cdr:from>
    <cdr:to>
      <cdr:x>0.71044</cdr:x>
      <cdr:y>0.65526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5715000" y="2438400"/>
          <a:ext cx="618818" cy="30778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 b="1" dirty="0">
              <a:solidFill>
                <a:srgbClr val="FF0000"/>
              </a:solidFill>
            </a:rPr>
            <a:t>N&lt;10 </a:t>
          </a:r>
        </a:p>
      </cdr:txBody>
    </cdr:sp>
  </cdr:relSizeAnchor>
  <cdr:relSizeAnchor xmlns:cdr="http://schemas.openxmlformats.org/drawingml/2006/chartDrawing">
    <cdr:from>
      <cdr:x>0.8547</cdr:x>
      <cdr:y>0.58248</cdr:y>
    </cdr:from>
    <cdr:to>
      <cdr:x>0.93107</cdr:x>
      <cdr:y>0.66326</cdr:y>
    </cdr:to>
    <cdr:sp macro="" textlink="">
      <cdr:nvSpPr>
        <cdr:cNvPr id="7" name="TextBox 1"/>
        <cdr:cNvSpPr txBox="1"/>
      </cdr:nvSpPr>
      <cdr:spPr>
        <a:xfrm xmlns:a="http://schemas.openxmlformats.org/drawingml/2006/main">
          <a:off x="7620000" y="2441176"/>
          <a:ext cx="680869" cy="33854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600" b="1" dirty="0">
              <a:solidFill>
                <a:schemeClr val="bg1"/>
              </a:solidFill>
            </a:rPr>
            <a:t>N=68 </a:t>
          </a:r>
        </a:p>
      </cdr:txBody>
    </cdr:sp>
  </cdr:relSizeAnchor>
</c:userShapes>
</file>

<file path=ppt/drawings/drawing18.xml><?xml version="1.0" encoding="utf-8"?>
<c:userShapes xmlns:c="http://schemas.openxmlformats.org/drawingml/2006/chart">
  <cdr:relSizeAnchor xmlns:cdr="http://schemas.openxmlformats.org/drawingml/2006/chartDrawing">
    <cdr:from>
      <cdr:x>0.05901</cdr:x>
      <cdr:y>0.16084</cdr:y>
    </cdr:from>
    <cdr:to>
      <cdr:x>0.28882</cdr:x>
      <cdr:y>0.29093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620486" y="699861"/>
          <a:ext cx="2416628" cy="56605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drawings/drawing19.xml><?xml version="1.0" encoding="utf-8"?>
<c:userShapes xmlns:c="http://schemas.openxmlformats.org/drawingml/2006/chart">
  <cdr:relSizeAnchor xmlns:cdr="http://schemas.openxmlformats.org/drawingml/2006/chartDrawing">
    <cdr:from>
      <cdr:x>0.40833</cdr:x>
      <cdr:y>0.58182</cdr:y>
    </cdr:from>
    <cdr:to>
      <cdr:x>0.48693</cdr:x>
      <cdr:y>0.65526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3733800" y="2438400"/>
          <a:ext cx="718718" cy="30778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 b="1" dirty="0">
              <a:solidFill>
                <a:schemeClr val="bg1"/>
              </a:solidFill>
            </a:rPr>
            <a:t>N=179  </a:t>
          </a:r>
        </a:p>
      </cdr:txBody>
    </cdr:sp>
  </cdr:relSizeAnchor>
  <cdr:relSizeAnchor xmlns:cdr="http://schemas.openxmlformats.org/drawingml/2006/chartDrawing">
    <cdr:from>
      <cdr:x>0.625</cdr:x>
      <cdr:y>0.58182</cdr:y>
    </cdr:from>
    <cdr:to>
      <cdr:x>0.7036</cdr:x>
      <cdr:y>0.65526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5715000" y="2438400"/>
          <a:ext cx="718718" cy="30778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 b="1" dirty="0">
              <a:solidFill>
                <a:schemeClr val="bg1"/>
              </a:solidFill>
            </a:rPr>
            <a:t>N=408 </a:t>
          </a:r>
        </a:p>
      </cdr:txBody>
    </cdr:sp>
  </cdr:relSizeAnchor>
  <cdr:relSizeAnchor xmlns:cdr="http://schemas.openxmlformats.org/drawingml/2006/chartDrawing">
    <cdr:from>
      <cdr:x>0.85833</cdr:x>
      <cdr:y>0.58248</cdr:y>
    </cdr:from>
    <cdr:to>
      <cdr:x>0.92601</cdr:x>
      <cdr:y>0.65592</cdr:y>
    </cdr:to>
    <cdr:sp macro="" textlink="">
      <cdr:nvSpPr>
        <cdr:cNvPr id="7" name="TextBox 1"/>
        <cdr:cNvSpPr txBox="1"/>
      </cdr:nvSpPr>
      <cdr:spPr>
        <a:xfrm xmlns:a="http://schemas.openxmlformats.org/drawingml/2006/main">
          <a:off x="7848600" y="2441171"/>
          <a:ext cx="618866" cy="30778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 b="1" dirty="0">
              <a:solidFill>
                <a:schemeClr val="bg1"/>
              </a:solidFill>
            </a:rPr>
            <a:t>N=96 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</cdr:x>
      <cdr:y>0.77053</cdr:y>
    </cdr:from>
    <cdr:to>
      <cdr:x>1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93971" y="3936671"/>
          <a:ext cx="9610927" cy="89065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drawings/drawing20.xml><?xml version="1.0" encoding="utf-8"?>
<c:userShapes xmlns:c="http://schemas.openxmlformats.org/drawingml/2006/chart">
  <cdr:relSizeAnchor xmlns:cdr="http://schemas.openxmlformats.org/drawingml/2006/chartDrawing">
    <cdr:from>
      <cdr:x>0.05901</cdr:x>
      <cdr:y>0.16084</cdr:y>
    </cdr:from>
    <cdr:to>
      <cdr:x>0.28882</cdr:x>
      <cdr:y>0.29093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620486" y="699861"/>
          <a:ext cx="2416628" cy="56605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0.05901</cdr:x>
      <cdr:y>0.16084</cdr:y>
    </cdr:from>
    <cdr:to>
      <cdr:x>0.28882</cdr:x>
      <cdr:y>0.29093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620486" y="699861"/>
          <a:ext cx="2416628" cy="56605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0.41699</cdr:x>
      <cdr:y>0.69217</cdr:y>
    </cdr:from>
    <cdr:to>
      <cdr:x>0.53727</cdr:x>
      <cdr:y>0.76303</cdr:y>
    </cdr:to>
    <cdr:sp macro="" textlink="">
      <cdr:nvSpPr>
        <cdr:cNvPr id="2" name="TextBox 5"/>
        <cdr:cNvSpPr txBox="1"/>
      </cdr:nvSpPr>
      <cdr:spPr>
        <a:xfrm xmlns:a="http://schemas.openxmlformats.org/drawingml/2006/main">
          <a:off x="3685888" y="3006384"/>
          <a:ext cx="1063112" cy="3077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1pPr>
          <a:lvl2pPr marL="457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2pPr>
          <a:lvl3pPr marL="914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3pPr>
          <a:lvl4pPr marL="1371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4pPr>
          <a:lvl5pPr marL="18288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5pPr>
          <a:lvl6pPr marL="22860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6pPr>
          <a:lvl7pPr marL="2743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7pPr>
          <a:lvl8pPr marL="3200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8pPr>
          <a:lvl9pPr marL="3657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r>
            <a:rPr lang="en-US" sz="1400" b="1" dirty="0">
              <a:solidFill>
                <a:srgbClr val="000000"/>
              </a:solidFill>
              <a:latin typeface="+mn-lt"/>
            </a:rPr>
            <a:t>N=11,846 </a:t>
          </a:r>
        </a:p>
      </cdr:txBody>
    </cdr:sp>
  </cdr:relSizeAnchor>
  <cdr:relSizeAnchor xmlns:cdr="http://schemas.openxmlformats.org/drawingml/2006/chartDrawing">
    <cdr:from>
      <cdr:x>0.71552</cdr:x>
      <cdr:y>0.68263</cdr:y>
    </cdr:from>
    <cdr:to>
      <cdr:x>0.83017</cdr:x>
      <cdr:y>0.75349</cdr:y>
    </cdr:to>
    <cdr:sp macro="" textlink="">
      <cdr:nvSpPr>
        <cdr:cNvPr id="3" name="TextBox 5"/>
        <cdr:cNvSpPr txBox="1"/>
      </cdr:nvSpPr>
      <cdr:spPr>
        <a:xfrm xmlns:a="http://schemas.openxmlformats.org/drawingml/2006/main">
          <a:off x="6324600" y="2964944"/>
          <a:ext cx="1013419" cy="3077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1400" b="1" dirty="0">
              <a:solidFill>
                <a:srgbClr val="000000"/>
              </a:solidFill>
              <a:latin typeface="+mn-lt"/>
            </a:rPr>
            <a:t>N=1,5982</a:t>
          </a:r>
        </a:p>
      </cdr:txBody>
    </cdr:sp>
  </cdr:relSizeAnchor>
  <cdr:relSizeAnchor xmlns:cdr="http://schemas.openxmlformats.org/drawingml/2006/chartDrawing">
    <cdr:from>
      <cdr:x>0.55172</cdr:x>
      <cdr:y>0.68263</cdr:y>
    </cdr:from>
    <cdr:to>
      <cdr:x>0.66637</cdr:x>
      <cdr:y>0.75349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4876800" y="2964943"/>
          <a:ext cx="1013419" cy="3077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 b="1" dirty="0">
              <a:solidFill>
                <a:srgbClr val="000000"/>
              </a:solidFill>
              <a:latin typeface="+mn-lt"/>
            </a:rPr>
            <a:t>N=</a:t>
          </a:r>
          <a:r>
            <a:rPr lang="en-US" sz="1400" b="1" dirty="0">
              <a:solidFill>
                <a:srgbClr val="000000"/>
              </a:solidFill>
            </a:rPr>
            <a:t>13,405</a:t>
          </a:r>
          <a:endParaRPr lang="en-US" sz="1400" b="1" dirty="0">
            <a:solidFill>
              <a:srgbClr val="000000"/>
            </a:solidFill>
            <a:latin typeface="+mn-lt"/>
          </a:endParaRPr>
        </a:p>
      </cdr:txBody>
    </cdr:sp>
  </cdr:relSizeAnchor>
  <cdr:relSizeAnchor xmlns:cdr="http://schemas.openxmlformats.org/drawingml/2006/chartDrawing">
    <cdr:from>
      <cdr:x>0.87931</cdr:x>
      <cdr:y>0.68263</cdr:y>
    </cdr:from>
    <cdr:to>
      <cdr:x>0.96552</cdr:x>
      <cdr:y>0.75349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7772400" y="2964944"/>
          <a:ext cx="762000" cy="3077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0.87931</cdr:x>
      <cdr:y>0.68263</cdr:y>
    </cdr:from>
    <cdr:to>
      <cdr:x>0.96552</cdr:x>
      <cdr:y>0.75349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7772400" y="2964944"/>
          <a:ext cx="762000" cy="3077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0.05901</cdr:x>
      <cdr:y>0.16084</cdr:y>
    </cdr:from>
    <cdr:to>
      <cdr:x>0.28882</cdr:x>
      <cdr:y>0.29093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620486" y="699861"/>
          <a:ext cx="2416628" cy="56605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0.5</cdr:x>
      <cdr:y>0.57447</cdr:y>
    </cdr:from>
    <cdr:to>
      <cdr:x>0.60082</cdr:x>
      <cdr:y>0.66041</cdr:y>
    </cdr:to>
    <cdr:sp macro="" textlink="">
      <cdr:nvSpPr>
        <cdr:cNvPr id="2" name="TextBox 4"/>
        <cdr:cNvSpPr txBox="1"/>
      </cdr:nvSpPr>
      <cdr:spPr>
        <a:xfrm xmlns:a="http://schemas.openxmlformats.org/drawingml/2006/main">
          <a:off x="4191000" y="2057400"/>
          <a:ext cx="845103" cy="3077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1pPr>
          <a:lvl2pPr marL="457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2pPr>
          <a:lvl3pPr marL="914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3pPr>
          <a:lvl4pPr marL="1371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4pPr>
          <a:lvl5pPr marL="18288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5pPr>
          <a:lvl6pPr marL="22860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6pPr>
          <a:lvl7pPr marL="2743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7pPr>
          <a:lvl8pPr marL="3200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8pPr>
          <a:lvl9pPr marL="3657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r>
            <a:rPr lang="en-US" sz="1400" b="1" dirty="0">
              <a:solidFill>
                <a:srgbClr val="000000"/>
              </a:solidFill>
            </a:rPr>
            <a:t>N= 3,570</a:t>
          </a:r>
        </a:p>
      </cdr:txBody>
    </cdr:sp>
  </cdr:relSizeAnchor>
  <cdr:relSizeAnchor xmlns:cdr="http://schemas.openxmlformats.org/drawingml/2006/chartDrawing">
    <cdr:from>
      <cdr:x>0.78182</cdr:x>
      <cdr:y>0.57447</cdr:y>
    </cdr:from>
    <cdr:to>
      <cdr:x>0.90272</cdr:x>
      <cdr:y>0.66041</cdr:y>
    </cdr:to>
    <cdr:sp macro="" textlink="">
      <cdr:nvSpPr>
        <cdr:cNvPr id="3" name="TextBox 4"/>
        <cdr:cNvSpPr txBox="1"/>
      </cdr:nvSpPr>
      <cdr:spPr>
        <a:xfrm xmlns:a="http://schemas.openxmlformats.org/drawingml/2006/main">
          <a:off x="6553200" y="2057400"/>
          <a:ext cx="1013419" cy="3077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1400" b="1" dirty="0">
              <a:solidFill>
                <a:srgbClr val="000000"/>
              </a:solidFill>
              <a:latin typeface="+mn-lt"/>
            </a:rPr>
            <a:t>N=10,650</a:t>
          </a: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0.05901</cdr:x>
      <cdr:y>0.16084</cdr:y>
    </cdr:from>
    <cdr:to>
      <cdr:x>0.28882</cdr:x>
      <cdr:y>0.29093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620486" y="699861"/>
          <a:ext cx="2416628" cy="56605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0.53091</cdr:x>
      <cdr:y>0.55319</cdr:y>
    </cdr:from>
    <cdr:to>
      <cdr:x>0.62552</cdr:x>
      <cdr:y>0.64772</cdr:y>
    </cdr:to>
    <cdr:sp macro="" textlink="">
      <cdr:nvSpPr>
        <cdr:cNvPr id="2" name="TextBox 4"/>
        <cdr:cNvSpPr txBox="1"/>
      </cdr:nvSpPr>
      <cdr:spPr>
        <a:xfrm xmlns:a="http://schemas.openxmlformats.org/drawingml/2006/main">
          <a:off x="4409615" y="1981200"/>
          <a:ext cx="785793" cy="338554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1pPr>
          <a:lvl2pPr marL="457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2pPr>
          <a:lvl3pPr marL="914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3pPr>
          <a:lvl4pPr marL="1371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4pPr>
          <a:lvl5pPr marL="18288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5pPr>
          <a:lvl6pPr marL="22860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6pPr>
          <a:lvl7pPr marL="2743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7pPr>
          <a:lvl8pPr marL="3200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8pPr>
          <a:lvl9pPr marL="3657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r>
            <a:rPr lang="en-US" sz="1600" b="1" dirty="0">
              <a:solidFill>
                <a:schemeClr val="tx1"/>
              </a:solidFill>
              <a:latin typeface="+mn-lt"/>
            </a:rPr>
            <a:t>N= 26</a:t>
          </a:r>
        </a:p>
      </cdr:txBody>
    </cdr:sp>
  </cdr:relSizeAnchor>
  <cdr:relSizeAnchor xmlns:cdr="http://schemas.openxmlformats.org/drawingml/2006/chartDrawing">
    <cdr:from>
      <cdr:x>0.80734</cdr:x>
      <cdr:y>0.55319</cdr:y>
    </cdr:from>
    <cdr:to>
      <cdr:x>0.89519</cdr:x>
      <cdr:y>0.64772</cdr:y>
    </cdr:to>
    <cdr:sp macro="" textlink="">
      <cdr:nvSpPr>
        <cdr:cNvPr id="3" name="TextBox 4"/>
        <cdr:cNvSpPr txBox="1"/>
      </cdr:nvSpPr>
      <cdr:spPr>
        <a:xfrm xmlns:a="http://schemas.openxmlformats.org/drawingml/2006/main">
          <a:off x="6705600" y="1981200"/>
          <a:ext cx="729687" cy="338554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1600" b="1" dirty="0">
              <a:solidFill>
                <a:schemeClr val="tx1"/>
              </a:solidFill>
              <a:latin typeface="+mn-lt"/>
            </a:rPr>
            <a:t>N=19</a:t>
          </a:r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0.05901</cdr:x>
      <cdr:y>0.16084</cdr:y>
    </cdr:from>
    <cdr:to>
      <cdr:x>0.28882</cdr:x>
      <cdr:y>0.29093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620486" y="699861"/>
          <a:ext cx="2416628" cy="56605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B929FBC-C80B-4F50-88EF-917E59D0DF2D}" type="datetimeFigureOut">
              <a:rPr lang="en-US" smtClean="0"/>
              <a:t>8/1/19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0D70A4F-B963-45C9-904F-FDFAC948F5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0466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5C08B2F6-83F9-4DE9-BB8B-74A9B5AFB568}" type="datetimeFigureOut">
              <a:rPr lang="en-US" smtClean="0"/>
              <a:t>8/1/19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0C845B7-9A28-417D-85CD-4D4CB110AA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7351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Sample size/inclusion criteria for results section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4BB6DC-AB58-456F-B444-A84EAB1DD45D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5652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Sample size/inclusion criteria for results section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4BB6DC-AB58-456F-B444-A84EAB1DD45D}" type="slidenum">
              <a:rPr lang="en-US" smtClean="0">
                <a:solidFill>
                  <a:prstClr val="black"/>
                </a:solidFill>
              </a:rPr>
              <a:pPr/>
              <a:t>11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259802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Sample size/inclusion criteria for results section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4BB6DC-AB58-456F-B444-A84EAB1DD45D}" type="slidenum">
              <a:rPr lang="en-US" smtClean="0">
                <a:solidFill>
                  <a:prstClr val="black"/>
                </a:solidFill>
              </a:rPr>
              <a:pPr/>
              <a:t>12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548925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Sample size/inclusion criteria for results section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4BB6DC-AB58-456F-B444-A84EAB1DD45D}" type="slidenum">
              <a:rPr lang="en-US" smtClean="0">
                <a:solidFill>
                  <a:prstClr val="black"/>
                </a:solidFill>
              </a:rPr>
              <a:pPr/>
              <a:t>13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768466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Metro Atlanta accounts for over 60% of HIV diagnoses in </a:t>
            </a:r>
            <a:r>
              <a:rPr lang="en-US" dirty="0" err="1"/>
              <a:t>georgia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C845B7-9A28-417D-85CD-4D4CB110AA6E}" type="slidenum">
              <a:rPr lang="en-US" smtClean="0">
                <a:solidFill>
                  <a:prstClr val="black"/>
                </a:solidFill>
              </a:rPr>
              <a:pPr/>
              <a:t>14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858526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Metro Atlanta accounts for over 60% of HIV diagnoses in </a:t>
            </a:r>
            <a:r>
              <a:rPr lang="en-US" dirty="0" err="1"/>
              <a:t>georgia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C845B7-9A28-417D-85CD-4D4CB110AA6E}" type="slidenum">
              <a:rPr lang="en-US" smtClean="0">
                <a:solidFill>
                  <a:prstClr val="black"/>
                </a:solidFill>
              </a:rPr>
              <a:pPr/>
              <a:t>15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279750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Metro Atlanta accounts for over 60% of HIV diagnoses in </a:t>
            </a:r>
            <a:r>
              <a:rPr lang="en-US" dirty="0" err="1"/>
              <a:t>georgia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C845B7-9A28-417D-85CD-4D4CB110AA6E}" type="slidenum">
              <a:rPr lang="en-US" smtClean="0">
                <a:solidFill>
                  <a:prstClr val="black"/>
                </a:solidFill>
              </a:rPr>
              <a:pPr/>
              <a:t>16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162286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Metro Atlanta accounts for over 60% of HIV diagnoses in </a:t>
            </a:r>
            <a:r>
              <a:rPr lang="en-US" dirty="0" err="1"/>
              <a:t>georgia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C845B7-9A28-417D-85CD-4D4CB110AA6E}" type="slidenum">
              <a:rPr lang="en-US" smtClean="0">
                <a:solidFill>
                  <a:prstClr val="black"/>
                </a:solidFill>
              </a:rPr>
              <a:pPr/>
              <a:t>17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882001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Metro Atlanta accounts for over 60% of HIV diagnoses in </a:t>
            </a:r>
            <a:r>
              <a:rPr lang="en-US" dirty="0" err="1"/>
              <a:t>georgia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C845B7-9A28-417D-85CD-4D4CB110AA6E}" type="slidenum">
              <a:rPr lang="en-US" smtClean="0">
                <a:solidFill>
                  <a:prstClr val="black"/>
                </a:solidFill>
              </a:rPr>
              <a:pPr/>
              <a:t>18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93446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Metro Atlanta accounts for over 60% of HIV diagnoses in </a:t>
            </a:r>
            <a:r>
              <a:rPr lang="en-US" dirty="0" err="1"/>
              <a:t>georgia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C845B7-9A28-417D-85CD-4D4CB110AA6E}" type="slidenum">
              <a:rPr lang="en-US" smtClean="0">
                <a:solidFill>
                  <a:prstClr val="black"/>
                </a:solidFill>
              </a:rPr>
              <a:pPr/>
              <a:t>19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71565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Metro Atlanta accounts for over 60% of HIV diagnoses in </a:t>
            </a:r>
            <a:r>
              <a:rPr lang="en-US" dirty="0" err="1"/>
              <a:t>georgia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C845B7-9A28-417D-85CD-4D4CB110AA6E}" type="slidenum">
              <a:rPr lang="en-US" smtClean="0">
                <a:solidFill>
                  <a:prstClr val="black"/>
                </a:solidFill>
              </a:rPr>
              <a:pPr/>
              <a:t>20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71168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Metro Atlanta accounts for over 60% of HIV diagnoses in </a:t>
            </a:r>
            <a:r>
              <a:rPr lang="en-US" dirty="0" err="1"/>
              <a:t>georgia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C845B7-9A28-417D-85CD-4D4CB110AA6E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38318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Metro Atlanta accounts for over 60% of HIV diagnoses in </a:t>
            </a:r>
            <a:r>
              <a:rPr lang="en-US" dirty="0" err="1"/>
              <a:t>georgia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C845B7-9A28-417D-85CD-4D4CB110AA6E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52085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Metro Atlanta accounts for over 60% of HIV diagnoses in </a:t>
            </a:r>
            <a:r>
              <a:rPr lang="en-US" dirty="0" err="1"/>
              <a:t>georgia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C845B7-9A28-417D-85CD-4D4CB110AA6E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96124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Metro Atlanta accounts for over 60% of HIV diagnoses in </a:t>
            </a:r>
            <a:r>
              <a:rPr lang="en-US" dirty="0" err="1"/>
              <a:t>georgia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C845B7-9A28-417D-85CD-4D4CB110AA6E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86064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Metro Atlanta accounts for over 60% of HIV diagnoses in </a:t>
            </a:r>
            <a:r>
              <a:rPr lang="en-US" dirty="0" err="1"/>
              <a:t>georgia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C845B7-9A28-417D-85CD-4D4CB110AA6E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30679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Sample size/inclusion criteria for results section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4BB6DC-AB58-456F-B444-A84EAB1DD45D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716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Metro Atlanta accounts for over 60% of HIV diagnoses in </a:t>
            </a:r>
            <a:r>
              <a:rPr lang="en-US" dirty="0" err="1"/>
              <a:t>georgia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C845B7-9A28-417D-85CD-4D4CB110AA6E}" type="slidenum">
              <a:rPr lang="en-US" smtClean="0">
                <a:solidFill>
                  <a:prstClr val="black"/>
                </a:solidFill>
              </a:rPr>
              <a:pPr/>
              <a:t>9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57503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Metro Atlanta accounts for over 60% of HIV diagnoses in </a:t>
            </a:r>
            <a:r>
              <a:rPr lang="en-US" dirty="0" err="1"/>
              <a:t>georgia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C845B7-9A28-417D-85CD-4D4CB110AA6E}" type="slidenum">
              <a:rPr lang="en-US" smtClean="0">
                <a:solidFill>
                  <a:prstClr val="black"/>
                </a:solidFill>
              </a:rPr>
              <a:pPr/>
              <a:t>10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17585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Relationship Id="rId2" Type="http://schemas.openxmlformats.org/officeDocument/2006/relationships/image" Target="../media/image2.png"/><Relationship Id="rId3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Relationship Id="rId2" Type="http://schemas.openxmlformats.org/officeDocument/2006/relationships/image" Target="../media/image2.png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Relationship Id="rId2" Type="http://schemas.openxmlformats.org/officeDocument/2006/relationships/image" Target="../media/image2.png"/><Relationship Id="rId3" Type="http://schemas.openxmlformats.org/officeDocument/2006/relationships/image" Target="../media/image3.jpeg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Relationship Id="rId2" Type="http://schemas.openxmlformats.org/officeDocument/2006/relationships/image" Target="../media/image2.png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Relationship Id="rId2" Type="http://schemas.openxmlformats.org/officeDocument/2006/relationships/image" Target="../media/image2.png"/><Relationship Id="rId3" Type="http://schemas.openxmlformats.org/officeDocument/2006/relationships/image" Target="../media/image3.jpeg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Relationship Id="rId2" Type="http://schemas.openxmlformats.org/officeDocument/2006/relationships/image" Target="../media/image2.png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Relationship Id="rId2" Type="http://schemas.openxmlformats.org/officeDocument/2006/relationships/image" Target="../media/image2.png"/><Relationship Id="rId3" Type="http://schemas.openxmlformats.org/officeDocument/2006/relationships/image" Target="../media/image3.jpeg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Relationship Id="rId2" Type="http://schemas.openxmlformats.org/officeDocument/2006/relationships/image" Target="../media/image2.png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 w/1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515600" cy="10289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000" baseline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Page Title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838200" y="1394086"/>
            <a:ext cx="10515600" cy="0"/>
          </a:xfrm>
          <a:prstGeom prst="line">
            <a:avLst/>
          </a:prstGeom>
          <a:ln>
            <a:solidFill>
              <a:srgbClr val="EC1C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838200" y="1784352"/>
            <a:ext cx="10515600" cy="4437063"/>
          </a:xfrm>
          <a:prstGeom prst="rect">
            <a:avLst/>
          </a:prstGeom>
        </p:spPr>
        <p:txBody>
          <a:bodyPr/>
          <a:lstStyle>
            <a:lvl1pPr>
              <a:defRPr sz="180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UI. Font size should be 24 or 28 depending on amount of text. Font should not be smaller than 18 point.  </a:t>
            </a:r>
          </a:p>
        </p:txBody>
      </p:sp>
    </p:spTree>
    <p:extLst>
      <p:ext uri="{BB962C8B-B14F-4D97-AF65-F5344CB8AC3E}">
        <p14:creationId xmlns:p14="http://schemas.microsoft.com/office/powerpoint/2010/main" val="1376137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839789" y="2505075"/>
            <a:ext cx="5157787" cy="3684588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UI. Font size should not to be smaller than 18 point. 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72201" y="2505075"/>
            <a:ext cx="5183188" cy="3684588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 Light. Font size should not to be smaller than 18 point.  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515600" cy="10289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000" baseline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Page Title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838200" y="1394086"/>
            <a:ext cx="10515600" cy="0"/>
          </a:xfrm>
          <a:prstGeom prst="line">
            <a:avLst/>
          </a:prstGeom>
          <a:ln>
            <a:solidFill>
              <a:srgbClr val="EC1C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5057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65617" y="4582697"/>
            <a:ext cx="10193313" cy="349068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1500" baseline="0">
                <a:latin typeface="Segoe UI Semibold" panose="020B0702040204020203" pitchFamily="34" charset="0"/>
              </a:defRPr>
            </a:lvl1pPr>
          </a:lstStyle>
          <a:p>
            <a:pPr lvl="0"/>
            <a:r>
              <a:rPr lang="en-US" dirty="0"/>
              <a:t/>
            </a:r>
            <a:br>
              <a:rPr lang="en-US" dirty="0"/>
            </a:br>
            <a:r>
              <a:rPr lang="en-US" dirty="0"/>
              <a:t>Font for caption should be Segoe UI </a:t>
            </a:r>
            <a:r>
              <a:rPr lang="en-US" dirty="0" err="1"/>
              <a:t>Semibold</a:t>
            </a:r>
            <a:r>
              <a:rPr lang="en-US" dirty="0"/>
              <a:t>.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65617" y="342424"/>
            <a:ext cx="10193312" cy="411329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944380" y="5058749"/>
            <a:ext cx="9233941" cy="135704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35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/>
              <a:t>Content should be written in Segoe UI. Font size should be at least 18 point.</a:t>
            </a:r>
          </a:p>
        </p:txBody>
      </p:sp>
    </p:spTree>
    <p:extLst>
      <p:ext uri="{BB962C8B-B14F-4D97-AF65-F5344CB8AC3E}">
        <p14:creationId xmlns:p14="http://schemas.microsoft.com/office/powerpoint/2010/main" val="8192694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379579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 w/1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515600" cy="10289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000" baseline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Page Title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838200" y="1394086"/>
            <a:ext cx="10515600" cy="0"/>
          </a:xfrm>
          <a:prstGeom prst="line">
            <a:avLst/>
          </a:prstGeom>
          <a:ln>
            <a:solidFill>
              <a:srgbClr val="EC1C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838200" y="1784352"/>
            <a:ext cx="10515600" cy="4437063"/>
          </a:xfrm>
          <a:prstGeom prst="rect">
            <a:avLst/>
          </a:prstGeom>
        </p:spPr>
        <p:txBody>
          <a:bodyPr/>
          <a:lstStyle>
            <a:lvl1pPr>
              <a:defRPr sz="180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UI. Font size should be 24 or 28 depending on amount of text. Font should not be smaller than 18 point.  </a:t>
            </a:r>
          </a:p>
        </p:txBody>
      </p:sp>
    </p:spTree>
    <p:extLst>
      <p:ext uri="{BB962C8B-B14F-4D97-AF65-F5344CB8AC3E}">
        <p14:creationId xmlns:p14="http://schemas.microsoft.com/office/powerpoint/2010/main" val="37776211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 w/1 content &amp; sour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515600" cy="10289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000" baseline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Page Title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838200" y="1394086"/>
            <a:ext cx="10515600" cy="0"/>
          </a:xfrm>
          <a:prstGeom prst="line">
            <a:avLst/>
          </a:prstGeom>
          <a:ln>
            <a:solidFill>
              <a:srgbClr val="EC1C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838200" y="1784352"/>
            <a:ext cx="10515600" cy="4437063"/>
          </a:xfrm>
          <a:prstGeom prst="rect">
            <a:avLst/>
          </a:prstGeom>
        </p:spPr>
        <p:txBody>
          <a:bodyPr/>
          <a:lstStyle>
            <a:lvl1pPr>
              <a:defRPr sz="180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UI. Font size should be 24 or 28 depending on amount of text. Font should not be smaller than 18 point. 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838200" y="6332276"/>
            <a:ext cx="3225800" cy="279400"/>
          </a:xfrm>
          <a:prstGeom prst="rect">
            <a:avLst/>
          </a:prstGeo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50"/>
            </a:lvl1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900" dirty="0">
                <a:latin typeface="Segoe UI" panose="020B0502040204020203" pitchFamily="34" charset="0"/>
                <a:cs typeface="Segoe UI" panose="020B0502040204020203" pitchFamily="34" charset="0"/>
              </a:rPr>
              <a:t>Source: Segoe UI 10 or 12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17084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 w/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515600" cy="10289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000" baseline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Page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625653" y="1648919"/>
            <a:ext cx="4728148" cy="4512038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UI. Font size should not be smaller than 18 point.  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838200" y="1394086"/>
            <a:ext cx="10515600" cy="0"/>
          </a:xfrm>
          <a:prstGeom prst="line">
            <a:avLst/>
          </a:prstGeom>
          <a:ln>
            <a:solidFill>
              <a:srgbClr val="EC1C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6086008" y="1648919"/>
            <a:ext cx="39973" cy="4512038"/>
          </a:xfrm>
          <a:prstGeom prst="line">
            <a:avLst/>
          </a:prstGeom>
          <a:ln>
            <a:solidFill>
              <a:srgbClr val="EC1C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3"/>
          <p:cNvSpPr>
            <a:spLocks noGrp="1"/>
          </p:cNvSpPr>
          <p:nvPr>
            <p:ph sz="half" idx="10" hasCustomPrompt="1"/>
          </p:nvPr>
        </p:nvSpPr>
        <p:spPr>
          <a:xfrm>
            <a:off x="838201" y="1648919"/>
            <a:ext cx="4728148" cy="4512038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UI. Font size should not be smaller than 18 point.  </a:t>
            </a:r>
          </a:p>
        </p:txBody>
      </p:sp>
    </p:spTree>
    <p:extLst>
      <p:ext uri="{BB962C8B-B14F-4D97-AF65-F5344CB8AC3E}">
        <p14:creationId xmlns:p14="http://schemas.microsoft.com/office/powerpoint/2010/main" val="1141185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839789" y="2505075"/>
            <a:ext cx="5157787" cy="3684588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UI. Font size should not to be smaller than 18 point. 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72201" y="2505075"/>
            <a:ext cx="5183188" cy="3684588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 Light. Font size should not to be smaller than 18 point.  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515600" cy="10289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000" baseline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Page Title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838200" y="1394086"/>
            <a:ext cx="10515600" cy="0"/>
          </a:xfrm>
          <a:prstGeom prst="line">
            <a:avLst/>
          </a:prstGeom>
          <a:ln>
            <a:solidFill>
              <a:srgbClr val="EC1C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62678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65617" y="4582697"/>
            <a:ext cx="10193313" cy="349068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1500" baseline="0">
                <a:latin typeface="Segoe UI Semibold" panose="020B0702040204020203" pitchFamily="34" charset="0"/>
              </a:defRPr>
            </a:lvl1pPr>
          </a:lstStyle>
          <a:p>
            <a:pPr lvl="0"/>
            <a:r>
              <a:rPr lang="en-US" dirty="0"/>
              <a:t/>
            </a:r>
            <a:br>
              <a:rPr lang="en-US" dirty="0"/>
            </a:br>
            <a:r>
              <a:rPr lang="en-US" dirty="0"/>
              <a:t>Font for caption should be Segoe UI </a:t>
            </a:r>
            <a:r>
              <a:rPr lang="en-US" dirty="0" err="1"/>
              <a:t>Semibold</a:t>
            </a:r>
            <a:r>
              <a:rPr lang="en-US" dirty="0"/>
              <a:t>.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65617" y="342424"/>
            <a:ext cx="10193312" cy="411329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944380" y="5058749"/>
            <a:ext cx="9233941" cy="135704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35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/>
              <a:t>Content should be written in Segoe UI. Font size should be at least 18 point.</a:t>
            </a:r>
          </a:p>
        </p:txBody>
      </p:sp>
    </p:spTree>
    <p:extLst>
      <p:ext uri="{BB962C8B-B14F-4D97-AF65-F5344CB8AC3E}">
        <p14:creationId xmlns:p14="http://schemas.microsoft.com/office/powerpoint/2010/main" val="97209664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139316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76101"/>
            <a:ext cx="9867900" cy="75388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33400" y="1669122"/>
            <a:ext cx="7061200" cy="779862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000" baseline="0">
                <a:solidFill>
                  <a:srgbClr val="EC1C28"/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r>
              <a:rPr lang="en-US" dirty="0"/>
              <a:t>Title Heading 1(as needed)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6985" y="5816200"/>
            <a:ext cx="1574165" cy="719546"/>
          </a:xfrm>
          <a:prstGeom prst="rect">
            <a:avLst/>
          </a:prstGeom>
        </p:spPr>
      </p:pic>
      <p:sp>
        <p:nvSpPr>
          <p:cNvPr id="16" name="Text Placeholder 15"/>
          <p:cNvSpPr>
            <a:spLocks noGrp="1"/>
          </p:cNvSpPr>
          <p:nvPr>
            <p:ph type="body" sz="quarter" idx="10" hasCustomPrompt="1"/>
          </p:nvPr>
        </p:nvSpPr>
        <p:spPr>
          <a:xfrm>
            <a:off x="533400" y="2547302"/>
            <a:ext cx="3829484" cy="57714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5pPr marL="1828800" indent="0">
              <a:buNone/>
              <a:defRPr/>
            </a:lvl5pPr>
          </a:lstStyle>
          <a:p>
            <a:pPr algn="ctr"/>
            <a:r>
              <a:rPr lang="en-US" sz="4500" dirty="0">
                <a:solidFill>
                  <a:schemeClr val="bg1"/>
                </a:solidFill>
                <a:latin typeface="Segoe UI Light" panose="020B0502040204020203" pitchFamily="34" charset="0"/>
              </a:rPr>
              <a:t>Title Heading 2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2" hasCustomPrompt="1"/>
          </p:nvPr>
        </p:nvSpPr>
        <p:spPr>
          <a:xfrm>
            <a:off x="533400" y="5396580"/>
            <a:ext cx="9633585" cy="41962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>
                <a:solidFill>
                  <a:schemeClr val="tx1">
                    <a:lumMod val="75000"/>
                    <a:lumOff val="2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pPr lvl="0"/>
            <a:r>
              <a:rPr lang="en-US" dirty="0"/>
              <a:t>Audience   /   Presenter’s name   /   Date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6273800" y="3390900"/>
            <a:ext cx="2959100" cy="40640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Sub Heading (as needed)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0010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 w/1 content &amp; sour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515600" cy="10289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000" baseline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Page Title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838200" y="1394086"/>
            <a:ext cx="10515600" cy="0"/>
          </a:xfrm>
          <a:prstGeom prst="line">
            <a:avLst/>
          </a:prstGeom>
          <a:ln>
            <a:solidFill>
              <a:srgbClr val="EC1C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838200" y="1784352"/>
            <a:ext cx="10515600" cy="4437063"/>
          </a:xfrm>
          <a:prstGeom prst="rect">
            <a:avLst/>
          </a:prstGeom>
        </p:spPr>
        <p:txBody>
          <a:bodyPr/>
          <a:lstStyle>
            <a:lvl1pPr>
              <a:defRPr sz="180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UI. Font size should be 24 or 28 depending on amount of text. Font should not be smaller than 18 point. 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838200" y="6332276"/>
            <a:ext cx="3225800" cy="279400"/>
          </a:xfrm>
          <a:prstGeom prst="rect">
            <a:avLst/>
          </a:prstGeo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50"/>
            </a:lvl1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900" dirty="0">
                <a:latin typeface="Segoe UI" panose="020B0502040204020203" pitchFamily="34" charset="0"/>
                <a:cs typeface="Segoe UI" panose="020B0502040204020203" pitchFamily="34" charset="0"/>
              </a:rPr>
              <a:t>Source: Segoe UI 10 or 12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976836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54012"/>
            <a:ext cx="9867900" cy="753883"/>
          </a:xfrm>
          <a:prstGeom prst="rect">
            <a:avLst/>
          </a:prstGeom>
        </p:spPr>
      </p:pic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571500" y="2508690"/>
            <a:ext cx="4362450" cy="644525"/>
          </a:xfrm>
          <a:prstGeom prst="rect">
            <a:avLst/>
          </a:prstGeom>
        </p:spPr>
        <p:txBody>
          <a:bodyPr/>
          <a:lstStyle>
            <a:lvl1pPr>
              <a:defRPr sz="40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SECTION HEADING</a:t>
            </a:r>
          </a:p>
        </p:txBody>
      </p:sp>
    </p:spTree>
    <p:extLst>
      <p:ext uri="{BB962C8B-B14F-4D97-AF65-F5344CB8AC3E}">
        <p14:creationId xmlns:p14="http://schemas.microsoft.com/office/powerpoint/2010/main" val="287753334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 w/1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515600" cy="10289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000" baseline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Page Title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838200" y="1394086"/>
            <a:ext cx="10515600" cy="0"/>
          </a:xfrm>
          <a:prstGeom prst="line">
            <a:avLst/>
          </a:prstGeom>
          <a:ln>
            <a:solidFill>
              <a:srgbClr val="EC1C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838200" y="1784350"/>
            <a:ext cx="10515600" cy="4437063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UI. Font size should be 24 or 28 depending on amount of text. Font should not be smaller than 18 point.  </a:t>
            </a:r>
          </a:p>
        </p:txBody>
      </p:sp>
    </p:spTree>
    <p:extLst>
      <p:ext uri="{BB962C8B-B14F-4D97-AF65-F5344CB8AC3E}">
        <p14:creationId xmlns:p14="http://schemas.microsoft.com/office/powerpoint/2010/main" val="35009451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 w/1 content &amp; sour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515600" cy="10289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000" baseline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Page Title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838200" y="1394086"/>
            <a:ext cx="10515600" cy="0"/>
          </a:xfrm>
          <a:prstGeom prst="line">
            <a:avLst/>
          </a:prstGeom>
          <a:ln>
            <a:solidFill>
              <a:srgbClr val="EC1C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838200" y="1784350"/>
            <a:ext cx="10515600" cy="4437063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UI. Font size should be 24 or 28 depending on amount of text. Font should not be smaller than 18 point. 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838200" y="6332276"/>
            <a:ext cx="3225800" cy="27940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1200" dirty="0">
                <a:latin typeface="Segoe UI" panose="020B0502040204020203" pitchFamily="34" charset="0"/>
                <a:cs typeface="Segoe UI" panose="020B0502040204020203" pitchFamily="34" charset="0"/>
              </a:rPr>
              <a:t>Source: Segoe UI 10 or 12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441652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 w/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515600" cy="10289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000" baseline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Page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625652" y="1648919"/>
            <a:ext cx="4728148" cy="4512038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UI. Font size should not be smaller than 18 point.  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838200" y="1394086"/>
            <a:ext cx="10515600" cy="0"/>
          </a:xfrm>
          <a:prstGeom prst="line">
            <a:avLst/>
          </a:prstGeom>
          <a:ln>
            <a:solidFill>
              <a:srgbClr val="EC1C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6086007" y="1648919"/>
            <a:ext cx="39973" cy="4512038"/>
          </a:xfrm>
          <a:prstGeom prst="line">
            <a:avLst/>
          </a:prstGeom>
          <a:ln>
            <a:solidFill>
              <a:srgbClr val="EC1C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3"/>
          <p:cNvSpPr>
            <a:spLocks noGrp="1"/>
          </p:cNvSpPr>
          <p:nvPr>
            <p:ph sz="half" idx="10" hasCustomPrompt="1"/>
          </p:nvPr>
        </p:nvSpPr>
        <p:spPr>
          <a:xfrm>
            <a:off x="838200" y="1648919"/>
            <a:ext cx="4728148" cy="4512038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UI. Font size should not be smaller than 18 point.  </a:t>
            </a:r>
          </a:p>
        </p:txBody>
      </p:sp>
    </p:spTree>
    <p:extLst>
      <p:ext uri="{BB962C8B-B14F-4D97-AF65-F5344CB8AC3E}">
        <p14:creationId xmlns:p14="http://schemas.microsoft.com/office/powerpoint/2010/main" val="181271002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UI. Font size should not to be smaller than 18 point. 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 Light. Font size should not to be smaller than 18 point.  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515600" cy="10289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000" baseline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Page Title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838200" y="1394086"/>
            <a:ext cx="10515600" cy="0"/>
          </a:xfrm>
          <a:prstGeom prst="line">
            <a:avLst/>
          </a:prstGeom>
          <a:ln>
            <a:solidFill>
              <a:srgbClr val="EC1C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540031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65616" y="4582697"/>
            <a:ext cx="10193313" cy="349068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2000" baseline="0">
                <a:latin typeface="Segoe UI Semibold" panose="020B0702040204020203" pitchFamily="34" charset="0"/>
              </a:defRPr>
            </a:lvl1pPr>
          </a:lstStyle>
          <a:p>
            <a:pPr lvl="0"/>
            <a:r>
              <a:rPr lang="en-US" dirty="0"/>
              <a:t/>
            </a:r>
            <a:br>
              <a:rPr lang="en-US" dirty="0"/>
            </a:br>
            <a:r>
              <a:rPr lang="en-US" dirty="0"/>
              <a:t>Font for caption should be Segoe UI </a:t>
            </a:r>
            <a:r>
              <a:rPr lang="en-US" dirty="0" err="1"/>
              <a:t>Semibold</a:t>
            </a:r>
            <a:r>
              <a:rPr lang="en-US" dirty="0"/>
              <a:t>.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65617" y="342424"/>
            <a:ext cx="10193312" cy="411329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944380" y="5058749"/>
            <a:ext cx="9233941" cy="135704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Content should be written in Segoe UI. Font size should be at least 18 point.</a:t>
            </a:r>
          </a:p>
        </p:txBody>
      </p:sp>
    </p:spTree>
    <p:extLst>
      <p:ext uri="{BB962C8B-B14F-4D97-AF65-F5344CB8AC3E}">
        <p14:creationId xmlns:p14="http://schemas.microsoft.com/office/powerpoint/2010/main" val="222467978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6462452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76101"/>
            <a:ext cx="9867900" cy="75388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33400" y="1669122"/>
            <a:ext cx="7061200" cy="779862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000" baseline="0">
                <a:solidFill>
                  <a:srgbClr val="EC1C28"/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r>
              <a:rPr lang="en-US" dirty="0"/>
              <a:t>Title Heading 1(as needed)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6985" y="5816200"/>
            <a:ext cx="1574165" cy="719546"/>
          </a:xfrm>
          <a:prstGeom prst="rect">
            <a:avLst/>
          </a:prstGeom>
        </p:spPr>
      </p:pic>
      <p:sp>
        <p:nvSpPr>
          <p:cNvPr id="16" name="Text Placeholder 15"/>
          <p:cNvSpPr>
            <a:spLocks noGrp="1"/>
          </p:cNvSpPr>
          <p:nvPr>
            <p:ph type="body" sz="quarter" idx="10" hasCustomPrompt="1"/>
          </p:nvPr>
        </p:nvSpPr>
        <p:spPr>
          <a:xfrm>
            <a:off x="533400" y="2547302"/>
            <a:ext cx="3829484" cy="57714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5pPr marL="1828800" indent="0">
              <a:buNone/>
              <a:defRPr/>
            </a:lvl5pPr>
          </a:lstStyle>
          <a:p>
            <a:pPr algn="ctr"/>
            <a:r>
              <a:rPr lang="en-US" sz="4500" dirty="0">
                <a:solidFill>
                  <a:schemeClr val="bg1"/>
                </a:solidFill>
                <a:latin typeface="Segoe UI Light" panose="020B0502040204020203" pitchFamily="34" charset="0"/>
              </a:rPr>
              <a:t>Title Heading 2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2" hasCustomPrompt="1"/>
          </p:nvPr>
        </p:nvSpPr>
        <p:spPr>
          <a:xfrm>
            <a:off x="533400" y="5396580"/>
            <a:ext cx="9633585" cy="41962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>
                <a:solidFill>
                  <a:schemeClr val="tx1">
                    <a:lumMod val="75000"/>
                    <a:lumOff val="2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pPr lvl="0"/>
            <a:r>
              <a:rPr lang="en-US" dirty="0"/>
              <a:t>Audience   /   Presenter’s name   /   Date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6273800" y="3390900"/>
            <a:ext cx="2959100" cy="40640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Sub Heading (as needed)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68729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54012"/>
            <a:ext cx="9867900" cy="753883"/>
          </a:xfrm>
          <a:prstGeom prst="rect">
            <a:avLst/>
          </a:prstGeom>
        </p:spPr>
      </p:pic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571500" y="2508690"/>
            <a:ext cx="4362450" cy="644525"/>
          </a:xfrm>
          <a:prstGeom prst="rect">
            <a:avLst/>
          </a:prstGeom>
        </p:spPr>
        <p:txBody>
          <a:bodyPr/>
          <a:lstStyle>
            <a:lvl1pPr>
              <a:defRPr sz="40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SECTION HEADING</a:t>
            </a:r>
          </a:p>
        </p:txBody>
      </p:sp>
    </p:spTree>
    <p:extLst>
      <p:ext uri="{BB962C8B-B14F-4D97-AF65-F5344CB8AC3E}">
        <p14:creationId xmlns:p14="http://schemas.microsoft.com/office/powerpoint/2010/main" val="394228669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 w/1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515600" cy="10289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000" baseline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Page Title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838200" y="1394086"/>
            <a:ext cx="10515600" cy="0"/>
          </a:xfrm>
          <a:prstGeom prst="line">
            <a:avLst/>
          </a:prstGeom>
          <a:ln>
            <a:solidFill>
              <a:srgbClr val="EC1C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838200" y="1784350"/>
            <a:ext cx="10515600" cy="4437063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UI. Font size should be 24 or 28 depending on amount of text. Font should not be smaller than 18 point.  </a:t>
            </a:r>
          </a:p>
        </p:txBody>
      </p:sp>
    </p:spTree>
    <p:extLst>
      <p:ext uri="{BB962C8B-B14F-4D97-AF65-F5344CB8AC3E}">
        <p14:creationId xmlns:p14="http://schemas.microsoft.com/office/powerpoint/2010/main" val="7077672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 w/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515600" cy="10289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000" baseline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Page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625653" y="1648919"/>
            <a:ext cx="4728148" cy="4512038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UI. Font size should not be smaller than 18 point.  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838200" y="1394086"/>
            <a:ext cx="10515600" cy="0"/>
          </a:xfrm>
          <a:prstGeom prst="line">
            <a:avLst/>
          </a:prstGeom>
          <a:ln>
            <a:solidFill>
              <a:srgbClr val="EC1C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6086008" y="1648919"/>
            <a:ext cx="39973" cy="4512038"/>
          </a:xfrm>
          <a:prstGeom prst="line">
            <a:avLst/>
          </a:prstGeom>
          <a:ln>
            <a:solidFill>
              <a:srgbClr val="EC1C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3"/>
          <p:cNvSpPr>
            <a:spLocks noGrp="1"/>
          </p:cNvSpPr>
          <p:nvPr>
            <p:ph sz="half" idx="10" hasCustomPrompt="1"/>
          </p:nvPr>
        </p:nvSpPr>
        <p:spPr>
          <a:xfrm>
            <a:off x="838201" y="1648919"/>
            <a:ext cx="4728148" cy="4512038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UI. Font size should not be smaller than 18 point.  </a:t>
            </a:r>
          </a:p>
        </p:txBody>
      </p:sp>
    </p:spTree>
    <p:extLst>
      <p:ext uri="{BB962C8B-B14F-4D97-AF65-F5344CB8AC3E}">
        <p14:creationId xmlns:p14="http://schemas.microsoft.com/office/powerpoint/2010/main" val="417767150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 w/1 content &amp; sour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515600" cy="10289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000" baseline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Page Title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838200" y="1394086"/>
            <a:ext cx="10515600" cy="0"/>
          </a:xfrm>
          <a:prstGeom prst="line">
            <a:avLst/>
          </a:prstGeom>
          <a:ln>
            <a:solidFill>
              <a:srgbClr val="EC1C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838200" y="1784350"/>
            <a:ext cx="10515600" cy="4437063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UI. Font size should be 24 or 28 depending on amount of text. Font should not be smaller than 18 point. 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838200" y="6332276"/>
            <a:ext cx="3225800" cy="27940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1200" dirty="0">
                <a:latin typeface="Segoe UI" panose="020B0502040204020203" pitchFamily="34" charset="0"/>
                <a:cs typeface="Segoe UI" panose="020B0502040204020203" pitchFamily="34" charset="0"/>
              </a:rPr>
              <a:t>Source: Segoe UI 10 or 12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050760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 w/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515600" cy="10289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000" baseline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Page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625652" y="1648919"/>
            <a:ext cx="4728148" cy="4512038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UI. Font size should not be smaller than 18 point.  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838200" y="1394086"/>
            <a:ext cx="10515600" cy="0"/>
          </a:xfrm>
          <a:prstGeom prst="line">
            <a:avLst/>
          </a:prstGeom>
          <a:ln>
            <a:solidFill>
              <a:srgbClr val="EC1C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6086007" y="1648919"/>
            <a:ext cx="39973" cy="4512038"/>
          </a:xfrm>
          <a:prstGeom prst="line">
            <a:avLst/>
          </a:prstGeom>
          <a:ln>
            <a:solidFill>
              <a:srgbClr val="EC1C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3"/>
          <p:cNvSpPr>
            <a:spLocks noGrp="1"/>
          </p:cNvSpPr>
          <p:nvPr>
            <p:ph sz="half" idx="10" hasCustomPrompt="1"/>
          </p:nvPr>
        </p:nvSpPr>
        <p:spPr>
          <a:xfrm>
            <a:off x="838200" y="1648919"/>
            <a:ext cx="4728148" cy="4512038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UI. Font size should not be smaller than 18 point.  </a:t>
            </a:r>
          </a:p>
        </p:txBody>
      </p:sp>
    </p:spTree>
    <p:extLst>
      <p:ext uri="{BB962C8B-B14F-4D97-AF65-F5344CB8AC3E}">
        <p14:creationId xmlns:p14="http://schemas.microsoft.com/office/powerpoint/2010/main" val="245434662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UI. Font size should not to be smaller than 18 point. 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 Light. Font size should not to be smaller than 18 point.  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515600" cy="10289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000" baseline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Page Title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838200" y="1394086"/>
            <a:ext cx="10515600" cy="0"/>
          </a:xfrm>
          <a:prstGeom prst="line">
            <a:avLst/>
          </a:prstGeom>
          <a:ln>
            <a:solidFill>
              <a:srgbClr val="EC1C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937787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65616" y="4582697"/>
            <a:ext cx="10193313" cy="349068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2000" baseline="0">
                <a:latin typeface="Segoe UI Semibold" panose="020B0702040204020203" pitchFamily="34" charset="0"/>
              </a:defRPr>
            </a:lvl1pPr>
          </a:lstStyle>
          <a:p>
            <a:pPr lvl="0"/>
            <a:r>
              <a:rPr lang="en-US" dirty="0"/>
              <a:t/>
            </a:r>
            <a:br>
              <a:rPr lang="en-US" dirty="0"/>
            </a:br>
            <a:r>
              <a:rPr lang="en-US" dirty="0"/>
              <a:t>Font for caption should be Segoe UI </a:t>
            </a:r>
            <a:r>
              <a:rPr lang="en-US" dirty="0" err="1"/>
              <a:t>Semibold</a:t>
            </a:r>
            <a:r>
              <a:rPr lang="en-US" dirty="0"/>
              <a:t>.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65617" y="342424"/>
            <a:ext cx="10193312" cy="411329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944380" y="5058749"/>
            <a:ext cx="9233941" cy="135704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Content should be written in Segoe UI. Font size should be at least 18 point.</a:t>
            </a:r>
          </a:p>
        </p:txBody>
      </p:sp>
    </p:spTree>
    <p:extLst>
      <p:ext uri="{BB962C8B-B14F-4D97-AF65-F5344CB8AC3E}">
        <p14:creationId xmlns:p14="http://schemas.microsoft.com/office/powerpoint/2010/main" val="121652857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8620349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76101"/>
            <a:ext cx="9867900" cy="75388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33400" y="1669122"/>
            <a:ext cx="7061200" cy="779862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000" baseline="0">
                <a:solidFill>
                  <a:srgbClr val="EC1C28"/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r>
              <a:rPr lang="en-US" dirty="0"/>
              <a:t>Title Heading 1(as needed)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6985" y="5816200"/>
            <a:ext cx="1574165" cy="719546"/>
          </a:xfrm>
          <a:prstGeom prst="rect">
            <a:avLst/>
          </a:prstGeom>
        </p:spPr>
      </p:pic>
      <p:sp>
        <p:nvSpPr>
          <p:cNvPr id="16" name="Text Placeholder 15"/>
          <p:cNvSpPr>
            <a:spLocks noGrp="1"/>
          </p:cNvSpPr>
          <p:nvPr>
            <p:ph type="body" sz="quarter" idx="10" hasCustomPrompt="1"/>
          </p:nvPr>
        </p:nvSpPr>
        <p:spPr>
          <a:xfrm>
            <a:off x="533400" y="2547302"/>
            <a:ext cx="3829484" cy="57714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5pPr marL="1828800" indent="0">
              <a:buNone/>
              <a:defRPr/>
            </a:lvl5pPr>
          </a:lstStyle>
          <a:p>
            <a:pPr algn="ctr"/>
            <a:r>
              <a:rPr lang="en-US" sz="4500" dirty="0">
                <a:solidFill>
                  <a:schemeClr val="bg1"/>
                </a:solidFill>
                <a:latin typeface="Segoe UI Light" panose="020B0502040204020203" pitchFamily="34" charset="0"/>
              </a:rPr>
              <a:t>Title Heading 2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2" hasCustomPrompt="1"/>
          </p:nvPr>
        </p:nvSpPr>
        <p:spPr>
          <a:xfrm>
            <a:off x="533400" y="5396580"/>
            <a:ext cx="9633585" cy="41962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>
                <a:solidFill>
                  <a:schemeClr val="tx1">
                    <a:lumMod val="75000"/>
                    <a:lumOff val="2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pPr lvl="0"/>
            <a:r>
              <a:rPr lang="en-US" dirty="0"/>
              <a:t>Audience   /   Presenter’s name   /   Date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6273800" y="3390900"/>
            <a:ext cx="2959100" cy="40640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Sub Heading (as needed)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381541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54012"/>
            <a:ext cx="9867900" cy="753883"/>
          </a:xfrm>
          <a:prstGeom prst="rect">
            <a:avLst/>
          </a:prstGeom>
        </p:spPr>
      </p:pic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571500" y="2508690"/>
            <a:ext cx="4362450" cy="644525"/>
          </a:xfrm>
          <a:prstGeom prst="rect">
            <a:avLst/>
          </a:prstGeom>
        </p:spPr>
        <p:txBody>
          <a:bodyPr/>
          <a:lstStyle>
            <a:lvl1pPr>
              <a:defRPr sz="40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SECTION HEADING</a:t>
            </a:r>
          </a:p>
        </p:txBody>
      </p:sp>
    </p:spTree>
    <p:extLst>
      <p:ext uri="{BB962C8B-B14F-4D97-AF65-F5344CB8AC3E}">
        <p14:creationId xmlns:p14="http://schemas.microsoft.com/office/powerpoint/2010/main" val="179113016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 w/1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515600" cy="10289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000" baseline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Page Title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838200" y="1394086"/>
            <a:ext cx="10515600" cy="0"/>
          </a:xfrm>
          <a:prstGeom prst="line">
            <a:avLst/>
          </a:prstGeom>
          <a:ln>
            <a:solidFill>
              <a:srgbClr val="EC1C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838200" y="1784350"/>
            <a:ext cx="10515600" cy="4437063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UI. Font size should be 24 or 28 depending on amount of text. Font should not be smaller than 18 point.  </a:t>
            </a:r>
          </a:p>
        </p:txBody>
      </p:sp>
    </p:spTree>
    <p:extLst>
      <p:ext uri="{BB962C8B-B14F-4D97-AF65-F5344CB8AC3E}">
        <p14:creationId xmlns:p14="http://schemas.microsoft.com/office/powerpoint/2010/main" val="305681148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 w/1 content &amp; sour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515600" cy="10289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000" baseline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Page Title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838200" y="1394086"/>
            <a:ext cx="10515600" cy="0"/>
          </a:xfrm>
          <a:prstGeom prst="line">
            <a:avLst/>
          </a:prstGeom>
          <a:ln>
            <a:solidFill>
              <a:srgbClr val="EC1C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838200" y="1784350"/>
            <a:ext cx="10515600" cy="4437063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UI. Font size should be 24 or 28 depending on amount of text. Font should not be smaller than 18 point. 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838200" y="6332276"/>
            <a:ext cx="3225800" cy="27940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1200" dirty="0">
                <a:latin typeface="Segoe UI" panose="020B0502040204020203" pitchFamily="34" charset="0"/>
                <a:cs typeface="Segoe UI" panose="020B0502040204020203" pitchFamily="34" charset="0"/>
              </a:rPr>
              <a:t>Source: Segoe UI 10 or 12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760689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 w/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515600" cy="10289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000" baseline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Page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625652" y="1648919"/>
            <a:ext cx="4728148" cy="4512038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UI. Font size should not be smaller than 18 point.  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838200" y="1394086"/>
            <a:ext cx="10515600" cy="0"/>
          </a:xfrm>
          <a:prstGeom prst="line">
            <a:avLst/>
          </a:prstGeom>
          <a:ln>
            <a:solidFill>
              <a:srgbClr val="EC1C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6086007" y="1648919"/>
            <a:ext cx="39973" cy="4512038"/>
          </a:xfrm>
          <a:prstGeom prst="line">
            <a:avLst/>
          </a:prstGeom>
          <a:ln>
            <a:solidFill>
              <a:srgbClr val="EC1C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3"/>
          <p:cNvSpPr>
            <a:spLocks noGrp="1"/>
          </p:cNvSpPr>
          <p:nvPr>
            <p:ph sz="half" idx="10" hasCustomPrompt="1"/>
          </p:nvPr>
        </p:nvSpPr>
        <p:spPr>
          <a:xfrm>
            <a:off x="838200" y="1648919"/>
            <a:ext cx="4728148" cy="4512038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UI. Font size should not be smaller than 18 point.  </a:t>
            </a:r>
          </a:p>
        </p:txBody>
      </p:sp>
    </p:spTree>
    <p:extLst>
      <p:ext uri="{BB962C8B-B14F-4D97-AF65-F5344CB8AC3E}">
        <p14:creationId xmlns:p14="http://schemas.microsoft.com/office/powerpoint/2010/main" val="2043229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839789" y="2505075"/>
            <a:ext cx="5157787" cy="3684588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UI. Font size should not to be smaller than 18 point. 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72201" y="2505075"/>
            <a:ext cx="5183188" cy="3684588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 Light. Font size should not to be smaller than 18 point.  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515600" cy="10289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000" baseline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Page Title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838200" y="1394086"/>
            <a:ext cx="10515600" cy="0"/>
          </a:xfrm>
          <a:prstGeom prst="line">
            <a:avLst/>
          </a:prstGeom>
          <a:ln>
            <a:solidFill>
              <a:srgbClr val="EC1C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600844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UI. Font size should not to be smaller than 18 point. 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 Light. Font size should not to be smaller than 18 point.  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515600" cy="10289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000" baseline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Page Title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838200" y="1394086"/>
            <a:ext cx="10515600" cy="0"/>
          </a:xfrm>
          <a:prstGeom prst="line">
            <a:avLst/>
          </a:prstGeom>
          <a:ln>
            <a:solidFill>
              <a:srgbClr val="EC1C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274260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65616" y="4582697"/>
            <a:ext cx="10193313" cy="349068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2000" baseline="0">
                <a:latin typeface="Segoe UI Semibold" panose="020B0702040204020203" pitchFamily="34" charset="0"/>
              </a:defRPr>
            </a:lvl1pPr>
          </a:lstStyle>
          <a:p>
            <a:pPr lvl="0"/>
            <a:r>
              <a:rPr lang="en-US" dirty="0"/>
              <a:t/>
            </a:r>
            <a:br>
              <a:rPr lang="en-US" dirty="0"/>
            </a:br>
            <a:r>
              <a:rPr lang="en-US" dirty="0"/>
              <a:t>Font for caption should be Segoe UI </a:t>
            </a:r>
            <a:r>
              <a:rPr lang="en-US" dirty="0" err="1"/>
              <a:t>Semibold</a:t>
            </a:r>
            <a:r>
              <a:rPr lang="en-US" dirty="0"/>
              <a:t>.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65617" y="342424"/>
            <a:ext cx="10193312" cy="411329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944380" y="5058749"/>
            <a:ext cx="9233941" cy="135704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Content should be written in Segoe UI. Font size should be at least 18 point.</a:t>
            </a:r>
          </a:p>
        </p:txBody>
      </p:sp>
    </p:spTree>
    <p:extLst>
      <p:ext uri="{BB962C8B-B14F-4D97-AF65-F5344CB8AC3E}">
        <p14:creationId xmlns:p14="http://schemas.microsoft.com/office/powerpoint/2010/main" val="15212507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4898384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76101"/>
            <a:ext cx="9867900" cy="75388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33400" y="1669122"/>
            <a:ext cx="7061200" cy="779862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000" baseline="0">
                <a:solidFill>
                  <a:srgbClr val="EC1C28"/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r>
              <a:rPr lang="en-US" dirty="0"/>
              <a:t>Title Heading 1(as needed)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6985" y="5816200"/>
            <a:ext cx="1574165" cy="719546"/>
          </a:xfrm>
          <a:prstGeom prst="rect">
            <a:avLst/>
          </a:prstGeom>
        </p:spPr>
      </p:pic>
      <p:sp>
        <p:nvSpPr>
          <p:cNvPr id="16" name="Text Placeholder 15"/>
          <p:cNvSpPr>
            <a:spLocks noGrp="1"/>
          </p:cNvSpPr>
          <p:nvPr>
            <p:ph type="body" sz="quarter" idx="10" hasCustomPrompt="1"/>
          </p:nvPr>
        </p:nvSpPr>
        <p:spPr>
          <a:xfrm>
            <a:off x="533400" y="2547302"/>
            <a:ext cx="3829484" cy="57714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5pPr marL="1828800" indent="0">
              <a:buNone/>
              <a:defRPr/>
            </a:lvl5pPr>
          </a:lstStyle>
          <a:p>
            <a:pPr algn="ctr"/>
            <a:r>
              <a:rPr lang="en-US" sz="4500" dirty="0">
                <a:solidFill>
                  <a:schemeClr val="bg1"/>
                </a:solidFill>
                <a:latin typeface="Segoe UI Light" panose="020B0502040204020203" pitchFamily="34" charset="0"/>
              </a:rPr>
              <a:t>Title Heading 2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2" hasCustomPrompt="1"/>
          </p:nvPr>
        </p:nvSpPr>
        <p:spPr>
          <a:xfrm>
            <a:off x="533400" y="5396580"/>
            <a:ext cx="9633585" cy="41962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>
                <a:solidFill>
                  <a:schemeClr val="tx1">
                    <a:lumMod val="75000"/>
                    <a:lumOff val="2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pPr lvl="0"/>
            <a:r>
              <a:rPr lang="en-US" dirty="0"/>
              <a:t>Audience   /   Presenter’s name   /   Date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6273800" y="3390900"/>
            <a:ext cx="2959100" cy="40640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Sub Heading (as needed)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703848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54012"/>
            <a:ext cx="9867900" cy="753883"/>
          </a:xfrm>
          <a:prstGeom prst="rect">
            <a:avLst/>
          </a:prstGeom>
        </p:spPr>
      </p:pic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571500" y="2508690"/>
            <a:ext cx="4362450" cy="644525"/>
          </a:xfrm>
          <a:prstGeom prst="rect">
            <a:avLst/>
          </a:prstGeom>
        </p:spPr>
        <p:txBody>
          <a:bodyPr/>
          <a:lstStyle>
            <a:lvl1pPr>
              <a:defRPr sz="40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SECTION HEADING</a:t>
            </a:r>
          </a:p>
        </p:txBody>
      </p:sp>
    </p:spTree>
    <p:extLst>
      <p:ext uri="{BB962C8B-B14F-4D97-AF65-F5344CB8AC3E}">
        <p14:creationId xmlns:p14="http://schemas.microsoft.com/office/powerpoint/2010/main" val="124529769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 w/1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515600" cy="10289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000" baseline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Page Title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838200" y="1394086"/>
            <a:ext cx="10515600" cy="0"/>
          </a:xfrm>
          <a:prstGeom prst="line">
            <a:avLst/>
          </a:prstGeom>
          <a:ln>
            <a:solidFill>
              <a:srgbClr val="EC1C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838200" y="1784350"/>
            <a:ext cx="10515600" cy="4437063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UI. Font size should be 24 or 28 depending on amount of text. Font should not be smaller than 18 point.  </a:t>
            </a:r>
          </a:p>
        </p:txBody>
      </p:sp>
    </p:spTree>
    <p:extLst>
      <p:ext uri="{BB962C8B-B14F-4D97-AF65-F5344CB8AC3E}">
        <p14:creationId xmlns:p14="http://schemas.microsoft.com/office/powerpoint/2010/main" val="138485355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 w/1 content &amp; sour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515600" cy="10289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000" baseline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Page Title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838200" y="1394086"/>
            <a:ext cx="10515600" cy="0"/>
          </a:xfrm>
          <a:prstGeom prst="line">
            <a:avLst/>
          </a:prstGeom>
          <a:ln>
            <a:solidFill>
              <a:srgbClr val="EC1C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838200" y="1784350"/>
            <a:ext cx="10515600" cy="4437063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UI. Font size should be 24 or 28 depending on amount of text. Font should not be smaller than 18 point. 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838200" y="6332276"/>
            <a:ext cx="3225800" cy="27940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1200" dirty="0">
                <a:latin typeface="Segoe UI" panose="020B0502040204020203" pitchFamily="34" charset="0"/>
                <a:cs typeface="Segoe UI" panose="020B0502040204020203" pitchFamily="34" charset="0"/>
              </a:rPr>
              <a:t>Source: Segoe UI 10 or 12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315263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 w/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515600" cy="10289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000" baseline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Page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625652" y="1648919"/>
            <a:ext cx="4728148" cy="4512038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UI. Font size should not be smaller than 18 point.  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838200" y="1394086"/>
            <a:ext cx="10515600" cy="0"/>
          </a:xfrm>
          <a:prstGeom prst="line">
            <a:avLst/>
          </a:prstGeom>
          <a:ln>
            <a:solidFill>
              <a:srgbClr val="EC1C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6086007" y="1648919"/>
            <a:ext cx="39973" cy="4512038"/>
          </a:xfrm>
          <a:prstGeom prst="line">
            <a:avLst/>
          </a:prstGeom>
          <a:ln>
            <a:solidFill>
              <a:srgbClr val="EC1C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3"/>
          <p:cNvSpPr>
            <a:spLocks noGrp="1"/>
          </p:cNvSpPr>
          <p:nvPr>
            <p:ph sz="half" idx="10" hasCustomPrompt="1"/>
          </p:nvPr>
        </p:nvSpPr>
        <p:spPr>
          <a:xfrm>
            <a:off x="838200" y="1648919"/>
            <a:ext cx="4728148" cy="4512038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UI. Font size should not be smaller than 18 point.  </a:t>
            </a:r>
          </a:p>
        </p:txBody>
      </p:sp>
    </p:spTree>
    <p:extLst>
      <p:ext uri="{BB962C8B-B14F-4D97-AF65-F5344CB8AC3E}">
        <p14:creationId xmlns:p14="http://schemas.microsoft.com/office/powerpoint/2010/main" val="343323525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UI. Font size should not to be smaller than 18 point. 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 Light. Font size should not to be smaller than 18 point.  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515600" cy="10289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000" baseline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Page Title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838200" y="1394086"/>
            <a:ext cx="10515600" cy="0"/>
          </a:xfrm>
          <a:prstGeom prst="line">
            <a:avLst/>
          </a:prstGeom>
          <a:ln>
            <a:solidFill>
              <a:srgbClr val="EC1C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21080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65616" y="4582697"/>
            <a:ext cx="10193313" cy="349068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2000" baseline="0">
                <a:latin typeface="Segoe UI Semibold" panose="020B0702040204020203" pitchFamily="34" charset="0"/>
              </a:defRPr>
            </a:lvl1pPr>
          </a:lstStyle>
          <a:p>
            <a:pPr lvl="0"/>
            <a:r>
              <a:rPr lang="en-US" dirty="0"/>
              <a:t/>
            </a:r>
            <a:br>
              <a:rPr lang="en-US" dirty="0"/>
            </a:br>
            <a:r>
              <a:rPr lang="en-US" dirty="0"/>
              <a:t>Font for caption should be Segoe UI </a:t>
            </a:r>
            <a:r>
              <a:rPr lang="en-US" dirty="0" err="1"/>
              <a:t>Semibold</a:t>
            </a:r>
            <a:r>
              <a:rPr lang="en-US" dirty="0"/>
              <a:t>.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65617" y="342424"/>
            <a:ext cx="10193312" cy="411329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944380" y="5058749"/>
            <a:ext cx="9233941" cy="135704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Content should be written in Segoe UI. Font size should be at least 18 point.</a:t>
            </a:r>
          </a:p>
        </p:txBody>
      </p:sp>
    </p:spTree>
    <p:extLst>
      <p:ext uri="{BB962C8B-B14F-4D97-AF65-F5344CB8AC3E}">
        <p14:creationId xmlns:p14="http://schemas.microsoft.com/office/powerpoint/2010/main" val="1699791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65617" y="4582697"/>
            <a:ext cx="10193313" cy="349068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1500" baseline="0">
                <a:latin typeface="Segoe UI Semibold" panose="020B0702040204020203" pitchFamily="34" charset="0"/>
              </a:defRPr>
            </a:lvl1pPr>
          </a:lstStyle>
          <a:p>
            <a:pPr lvl="0"/>
            <a:r>
              <a:rPr lang="en-US" dirty="0"/>
              <a:t/>
            </a:r>
            <a:br>
              <a:rPr lang="en-US" dirty="0"/>
            </a:br>
            <a:r>
              <a:rPr lang="en-US" dirty="0"/>
              <a:t>Font for caption should be Segoe UI </a:t>
            </a:r>
            <a:r>
              <a:rPr lang="en-US" dirty="0" err="1"/>
              <a:t>Semibold</a:t>
            </a:r>
            <a:r>
              <a:rPr lang="en-US" dirty="0"/>
              <a:t>.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65617" y="342424"/>
            <a:ext cx="10193312" cy="411329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944380" y="5058749"/>
            <a:ext cx="9233941" cy="135704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35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/>
              <a:t>Content should be written in Segoe UI. Font size should be at least 18 point.</a:t>
            </a:r>
          </a:p>
        </p:txBody>
      </p:sp>
    </p:spTree>
    <p:extLst>
      <p:ext uri="{BB962C8B-B14F-4D97-AF65-F5344CB8AC3E}">
        <p14:creationId xmlns:p14="http://schemas.microsoft.com/office/powerpoint/2010/main" val="257452308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1965255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 w/1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515600" cy="10289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000" baseline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Page Title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838200" y="1394086"/>
            <a:ext cx="10515600" cy="0"/>
          </a:xfrm>
          <a:prstGeom prst="line">
            <a:avLst/>
          </a:prstGeom>
          <a:ln>
            <a:solidFill>
              <a:srgbClr val="EC1C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838200" y="1784352"/>
            <a:ext cx="10515600" cy="4437063"/>
          </a:xfrm>
          <a:prstGeom prst="rect">
            <a:avLst/>
          </a:prstGeom>
        </p:spPr>
        <p:txBody>
          <a:bodyPr/>
          <a:lstStyle>
            <a:lvl1pPr>
              <a:defRPr sz="180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UI. Font size should be 24 or 28 depending on amount of text. Font should not be smaller than 18 point.  </a:t>
            </a:r>
          </a:p>
        </p:txBody>
      </p:sp>
    </p:spTree>
    <p:extLst>
      <p:ext uri="{BB962C8B-B14F-4D97-AF65-F5344CB8AC3E}">
        <p14:creationId xmlns:p14="http://schemas.microsoft.com/office/powerpoint/2010/main" val="252263861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 w/1 content &amp; sour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515600" cy="10289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000" baseline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Page Title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838200" y="1394086"/>
            <a:ext cx="10515600" cy="0"/>
          </a:xfrm>
          <a:prstGeom prst="line">
            <a:avLst/>
          </a:prstGeom>
          <a:ln>
            <a:solidFill>
              <a:srgbClr val="EC1C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838200" y="1784352"/>
            <a:ext cx="10515600" cy="4437063"/>
          </a:xfrm>
          <a:prstGeom prst="rect">
            <a:avLst/>
          </a:prstGeom>
        </p:spPr>
        <p:txBody>
          <a:bodyPr/>
          <a:lstStyle>
            <a:lvl1pPr>
              <a:defRPr sz="180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UI. Font size should be 24 or 28 depending on amount of text. Font should not be smaller than 18 point. 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838200" y="6332276"/>
            <a:ext cx="3225800" cy="279400"/>
          </a:xfrm>
          <a:prstGeom prst="rect">
            <a:avLst/>
          </a:prstGeo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50"/>
            </a:lvl1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900" dirty="0">
                <a:latin typeface="Segoe UI" panose="020B0502040204020203" pitchFamily="34" charset="0"/>
                <a:cs typeface="Segoe UI" panose="020B0502040204020203" pitchFamily="34" charset="0"/>
              </a:rPr>
              <a:t>Source: Segoe UI 10 or 12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062088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 w/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515600" cy="10289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000" baseline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Page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625653" y="1648919"/>
            <a:ext cx="4728148" cy="4512038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UI. Font size should not be smaller than 18 point.  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838200" y="1394086"/>
            <a:ext cx="10515600" cy="0"/>
          </a:xfrm>
          <a:prstGeom prst="line">
            <a:avLst/>
          </a:prstGeom>
          <a:ln>
            <a:solidFill>
              <a:srgbClr val="EC1C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6086008" y="1648919"/>
            <a:ext cx="39973" cy="4512038"/>
          </a:xfrm>
          <a:prstGeom prst="line">
            <a:avLst/>
          </a:prstGeom>
          <a:ln>
            <a:solidFill>
              <a:srgbClr val="EC1C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3"/>
          <p:cNvSpPr>
            <a:spLocks noGrp="1"/>
          </p:cNvSpPr>
          <p:nvPr>
            <p:ph sz="half" idx="10" hasCustomPrompt="1"/>
          </p:nvPr>
        </p:nvSpPr>
        <p:spPr>
          <a:xfrm>
            <a:off x="838201" y="1648919"/>
            <a:ext cx="4728148" cy="4512038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UI. Font size should not be smaller than 18 point.  </a:t>
            </a:r>
          </a:p>
        </p:txBody>
      </p:sp>
    </p:spTree>
    <p:extLst>
      <p:ext uri="{BB962C8B-B14F-4D97-AF65-F5344CB8AC3E}">
        <p14:creationId xmlns:p14="http://schemas.microsoft.com/office/powerpoint/2010/main" val="2293909063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839789" y="2505075"/>
            <a:ext cx="5157787" cy="3684588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UI. Font size should not to be smaller than 18 point. 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72201" y="2505075"/>
            <a:ext cx="5183188" cy="3684588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 Light. Font size should not to be smaller than 18 point.  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515600" cy="10289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000" baseline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Page Title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838200" y="1394086"/>
            <a:ext cx="10515600" cy="0"/>
          </a:xfrm>
          <a:prstGeom prst="line">
            <a:avLst/>
          </a:prstGeom>
          <a:ln>
            <a:solidFill>
              <a:srgbClr val="EC1C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085889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65617" y="4582697"/>
            <a:ext cx="10193313" cy="349068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1500" baseline="0">
                <a:latin typeface="Segoe UI Semibold" panose="020B0702040204020203" pitchFamily="34" charset="0"/>
              </a:defRPr>
            </a:lvl1pPr>
          </a:lstStyle>
          <a:p>
            <a:pPr lvl="0"/>
            <a:r>
              <a:rPr lang="en-US" dirty="0"/>
              <a:t/>
            </a:r>
            <a:br>
              <a:rPr lang="en-US" dirty="0"/>
            </a:br>
            <a:r>
              <a:rPr lang="en-US" dirty="0"/>
              <a:t>Font for caption should be Segoe UI </a:t>
            </a:r>
            <a:r>
              <a:rPr lang="en-US" dirty="0" err="1"/>
              <a:t>Semibold</a:t>
            </a:r>
            <a:r>
              <a:rPr lang="en-US" dirty="0"/>
              <a:t>.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65617" y="342424"/>
            <a:ext cx="10193312" cy="411329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944380" y="5058749"/>
            <a:ext cx="9233941" cy="135704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35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/>
              <a:t>Content should be written in Segoe UI. Font size should be at least 18 point.</a:t>
            </a:r>
          </a:p>
        </p:txBody>
      </p:sp>
    </p:spTree>
    <p:extLst>
      <p:ext uri="{BB962C8B-B14F-4D97-AF65-F5344CB8AC3E}">
        <p14:creationId xmlns:p14="http://schemas.microsoft.com/office/powerpoint/2010/main" val="253416719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68168483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 w/1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515600" cy="10289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000" baseline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Page Title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838200" y="1394086"/>
            <a:ext cx="10515600" cy="0"/>
          </a:xfrm>
          <a:prstGeom prst="line">
            <a:avLst/>
          </a:prstGeom>
          <a:ln>
            <a:solidFill>
              <a:srgbClr val="EC1C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838200" y="1784352"/>
            <a:ext cx="10515600" cy="4437063"/>
          </a:xfrm>
          <a:prstGeom prst="rect">
            <a:avLst/>
          </a:prstGeom>
        </p:spPr>
        <p:txBody>
          <a:bodyPr/>
          <a:lstStyle>
            <a:lvl1pPr>
              <a:defRPr sz="180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UI. Font size should be 24 or 28 depending on amount of text. Font should not be smaller than 18 point.  </a:t>
            </a:r>
          </a:p>
        </p:txBody>
      </p:sp>
    </p:spTree>
    <p:extLst>
      <p:ext uri="{BB962C8B-B14F-4D97-AF65-F5344CB8AC3E}">
        <p14:creationId xmlns:p14="http://schemas.microsoft.com/office/powerpoint/2010/main" val="4136695041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 w/1 content &amp; sour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515600" cy="10289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000" baseline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Page Title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838200" y="1394086"/>
            <a:ext cx="10515600" cy="0"/>
          </a:xfrm>
          <a:prstGeom prst="line">
            <a:avLst/>
          </a:prstGeom>
          <a:ln>
            <a:solidFill>
              <a:srgbClr val="EC1C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838200" y="1784352"/>
            <a:ext cx="10515600" cy="4437063"/>
          </a:xfrm>
          <a:prstGeom prst="rect">
            <a:avLst/>
          </a:prstGeom>
        </p:spPr>
        <p:txBody>
          <a:bodyPr/>
          <a:lstStyle>
            <a:lvl1pPr>
              <a:defRPr sz="180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UI. Font size should be 24 or 28 depending on amount of text. Font should not be smaller than 18 point. 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838200" y="6332276"/>
            <a:ext cx="3225800" cy="279400"/>
          </a:xfrm>
          <a:prstGeom prst="rect">
            <a:avLst/>
          </a:prstGeo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50"/>
            </a:lvl1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900" dirty="0">
                <a:latin typeface="Segoe UI" panose="020B0502040204020203" pitchFamily="34" charset="0"/>
                <a:cs typeface="Segoe UI" panose="020B0502040204020203" pitchFamily="34" charset="0"/>
              </a:rPr>
              <a:t>Source: Segoe UI 10 or 12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552280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 w/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515600" cy="10289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000" baseline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Page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625653" y="1648919"/>
            <a:ext cx="4728148" cy="4512038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UI. Font size should not be smaller than 18 point.  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838200" y="1394086"/>
            <a:ext cx="10515600" cy="0"/>
          </a:xfrm>
          <a:prstGeom prst="line">
            <a:avLst/>
          </a:prstGeom>
          <a:ln>
            <a:solidFill>
              <a:srgbClr val="EC1C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6086008" y="1648919"/>
            <a:ext cx="39973" cy="4512038"/>
          </a:xfrm>
          <a:prstGeom prst="line">
            <a:avLst/>
          </a:prstGeom>
          <a:ln>
            <a:solidFill>
              <a:srgbClr val="EC1C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3"/>
          <p:cNvSpPr>
            <a:spLocks noGrp="1"/>
          </p:cNvSpPr>
          <p:nvPr>
            <p:ph sz="half" idx="10" hasCustomPrompt="1"/>
          </p:nvPr>
        </p:nvSpPr>
        <p:spPr>
          <a:xfrm>
            <a:off x="838201" y="1648919"/>
            <a:ext cx="4728148" cy="4512038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UI. Font size should not be smaller than 18 point.  </a:t>
            </a:r>
          </a:p>
        </p:txBody>
      </p:sp>
    </p:spTree>
    <p:extLst>
      <p:ext uri="{BB962C8B-B14F-4D97-AF65-F5344CB8AC3E}">
        <p14:creationId xmlns:p14="http://schemas.microsoft.com/office/powerpoint/2010/main" val="3509549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48929879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839789" y="2505075"/>
            <a:ext cx="5157787" cy="3684588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UI. Font size should not to be smaller than 18 point. 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72201" y="2505075"/>
            <a:ext cx="5183188" cy="3684588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 Light. Font size should not to be smaller than 18 point.  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515600" cy="10289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000" baseline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Page Title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838200" y="1394086"/>
            <a:ext cx="10515600" cy="0"/>
          </a:xfrm>
          <a:prstGeom prst="line">
            <a:avLst/>
          </a:prstGeom>
          <a:ln>
            <a:solidFill>
              <a:srgbClr val="EC1C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89546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65617" y="4582697"/>
            <a:ext cx="10193313" cy="349068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1500" baseline="0">
                <a:latin typeface="Segoe UI Semibold" panose="020B0702040204020203" pitchFamily="34" charset="0"/>
              </a:defRPr>
            </a:lvl1pPr>
          </a:lstStyle>
          <a:p>
            <a:pPr lvl="0"/>
            <a:r>
              <a:rPr lang="en-US" dirty="0"/>
              <a:t/>
            </a:r>
            <a:br>
              <a:rPr lang="en-US" dirty="0"/>
            </a:br>
            <a:r>
              <a:rPr lang="en-US" dirty="0"/>
              <a:t>Font for caption should be Segoe UI </a:t>
            </a:r>
            <a:r>
              <a:rPr lang="en-US" dirty="0" err="1"/>
              <a:t>Semibold</a:t>
            </a:r>
            <a:r>
              <a:rPr lang="en-US" dirty="0"/>
              <a:t>.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65617" y="342424"/>
            <a:ext cx="10193312" cy="411329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944380" y="5058749"/>
            <a:ext cx="9233941" cy="135704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35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/>
              <a:t>Content should be written in Segoe UI. Font size should be at least 18 point.</a:t>
            </a:r>
          </a:p>
        </p:txBody>
      </p:sp>
    </p:spTree>
    <p:extLst>
      <p:ext uri="{BB962C8B-B14F-4D97-AF65-F5344CB8AC3E}">
        <p14:creationId xmlns:p14="http://schemas.microsoft.com/office/powerpoint/2010/main" val="1852428872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04841929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 w/1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515600" cy="10289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000" baseline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Page Title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838200" y="1394086"/>
            <a:ext cx="10515600" cy="0"/>
          </a:xfrm>
          <a:prstGeom prst="line">
            <a:avLst/>
          </a:prstGeom>
          <a:ln>
            <a:solidFill>
              <a:srgbClr val="EC1C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838200" y="1784352"/>
            <a:ext cx="10515600" cy="4437063"/>
          </a:xfrm>
          <a:prstGeom prst="rect">
            <a:avLst/>
          </a:prstGeom>
        </p:spPr>
        <p:txBody>
          <a:bodyPr/>
          <a:lstStyle>
            <a:lvl1pPr>
              <a:defRPr sz="180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UI. Font size should be 24 or 28 depending on amount of text. Font should not be smaller than 18 point.  </a:t>
            </a:r>
          </a:p>
        </p:txBody>
      </p:sp>
    </p:spTree>
    <p:extLst>
      <p:ext uri="{BB962C8B-B14F-4D97-AF65-F5344CB8AC3E}">
        <p14:creationId xmlns:p14="http://schemas.microsoft.com/office/powerpoint/2010/main" val="677211702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 w/1 content &amp; sour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515600" cy="10289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000" baseline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Page Title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838200" y="1394086"/>
            <a:ext cx="10515600" cy="0"/>
          </a:xfrm>
          <a:prstGeom prst="line">
            <a:avLst/>
          </a:prstGeom>
          <a:ln>
            <a:solidFill>
              <a:srgbClr val="EC1C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838200" y="1784352"/>
            <a:ext cx="10515600" cy="4437063"/>
          </a:xfrm>
          <a:prstGeom prst="rect">
            <a:avLst/>
          </a:prstGeom>
        </p:spPr>
        <p:txBody>
          <a:bodyPr/>
          <a:lstStyle>
            <a:lvl1pPr>
              <a:defRPr sz="180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UI. Font size should be 24 or 28 depending on amount of text. Font should not be smaller than 18 point. 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838200" y="6332276"/>
            <a:ext cx="3225800" cy="279400"/>
          </a:xfrm>
          <a:prstGeom prst="rect">
            <a:avLst/>
          </a:prstGeo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50"/>
            </a:lvl1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900" dirty="0">
                <a:latin typeface="Segoe UI" panose="020B0502040204020203" pitchFamily="34" charset="0"/>
                <a:cs typeface="Segoe UI" panose="020B0502040204020203" pitchFamily="34" charset="0"/>
              </a:rPr>
              <a:t>Source: Segoe UI 10 or 12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6960504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 w/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515600" cy="10289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000" baseline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Page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625653" y="1648919"/>
            <a:ext cx="4728148" cy="4512038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UI. Font size should not be smaller than 18 point.  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838200" y="1394086"/>
            <a:ext cx="10515600" cy="0"/>
          </a:xfrm>
          <a:prstGeom prst="line">
            <a:avLst/>
          </a:prstGeom>
          <a:ln>
            <a:solidFill>
              <a:srgbClr val="EC1C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6086008" y="1648919"/>
            <a:ext cx="39973" cy="4512038"/>
          </a:xfrm>
          <a:prstGeom prst="line">
            <a:avLst/>
          </a:prstGeom>
          <a:ln>
            <a:solidFill>
              <a:srgbClr val="EC1C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3"/>
          <p:cNvSpPr>
            <a:spLocks noGrp="1"/>
          </p:cNvSpPr>
          <p:nvPr>
            <p:ph sz="half" idx="10" hasCustomPrompt="1"/>
          </p:nvPr>
        </p:nvSpPr>
        <p:spPr>
          <a:xfrm>
            <a:off x="838201" y="1648919"/>
            <a:ext cx="4728148" cy="4512038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UI. Font size should not be smaller than 18 point.  </a:t>
            </a:r>
          </a:p>
        </p:txBody>
      </p:sp>
    </p:spTree>
    <p:extLst>
      <p:ext uri="{BB962C8B-B14F-4D97-AF65-F5344CB8AC3E}">
        <p14:creationId xmlns:p14="http://schemas.microsoft.com/office/powerpoint/2010/main" val="2394003218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839789" y="2505075"/>
            <a:ext cx="5157787" cy="3684588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UI. Font size should not to be smaller than 18 point. 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72201" y="2505075"/>
            <a:ext cx="5183188" cy="3684588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 Light. Font size should not to be smaller than 18 point.  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515600" cy="10289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000" baseline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Page Title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838200" y="1394086"/>
            <a:ext cx="10515600" cy="0"/>
          </a:xfrm>
          <a:prstGeom prst="line">
            <a:avLst/>
          </a:prstGeom>
          <a:ln>
            <a:solidFill>
              <a:srgbClr val="EC1C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175480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65617" y="4582697"/>
            <a:ext cx="10193313" cy="349068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1500" baseline="0">
                <a:latin typeface="Segoe UI Semibold" panose="020B0702040204020203" pitchFamily="34" charset="0"/>
              </a:defRPr>
            </a:lvl1pPr>
          </a:lstStyle>
          <a:p>
            <a:pPr lvl="0"/>
            <a:r>
              <a:rPr lang="en-US" dirty="0"/>
              <a:t/>
            </a:r>
            <a:br>
              <a:rPr lang="en-US" dirty="0"/>
            </a:br>
            <a:r>
              <a:rPr lang="en-US" dirty="0"/>
              <a:t>Font for caption should be Segoe UI </a:t>
            </a:r>
            <a:r>
              <a:rPr lang="en-US" dirty="0" err="1"/>
              <a:t>Semibold</a:t>
            </a:r>
            <a:r>
              <a:rPr lang="en-US" dirty="0"/>
              <a:t>.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65617" y="342424"/>
            <a:ext cx="10193312" cy="411329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944380" y="5058749"/>
            <a:ext cx="9233941" cy="135704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35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/>
              <a:t>Content should be written in Segoe UI. Font size should be at least 18 point.</a:t>
            </a:r>
          </a:p>
        </p:txBody>
      </p:sp>
    </p:spTree>
    <p:extLst>
      <p:ext uri="{BB962C8B-B14F-4D97-AF65-F5344CB8AC3E}">
        <p14:creationId xmlns:p14="http://schemas.microsoft.com/office/powerpoint/2010/main" val="881936523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58746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 w/1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515600" cy="10289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000" baseline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Page Title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838200" y="1394086"/>
            <a:ext cx="10515600" cy="0"/>
          </a:xfrm>
          <a:prstGeom prst="line">
            <a:avLst/>
          </a:prstGeom>
          <a:ln>
            <a:solidFill>
              <a:srgbClr val="EC1C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838200" y="1784352"/>
            <a:ext cx="10515600" cy="4437063"/>
          </a:xfrm>
          <a:prstGeom prst="rect">
            <a:avLst/>
          </a:prstGeom>
        </p:spPr>
        <p:txBody>
          <a:bodyPr/>
          <a:lstStyle>
            <a:lvl1pPr>
              <a:defRPr sz="180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UI. Font size should be 24 or 28 depending on amount of text. Font should not be smaller than 18 point.  </a:t>
            </a:r>
          </a:p>
        </p:txBody>
      </p:sp>
    </p:spTree>
    <p:extLst>
      <p:ext uri="{BB962C8B-B14F-4D97-AF65-F5344CB8AC3E}">
        <p14:creationId xmlns:p14="http://schemas.microsoft.com/office/powerpoint/2010/main" val="1426790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 w/1 content &amp; sour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515600" cy="10289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000" baseline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Page Title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838200" y="1394086"/>
            <a:ext cx="10515600" cy="0"/>
          </a:xfrm>
          <a:prstGeom prst="line">
            <a:avLst/>
          </a:prstGeom>
          <a:ln>
            <a:solidFill>
              <a:srgbClr val="EC1C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838200" y="1784352"/>
            <a:ext cx="10515600" cy="4437063"/>
          </a:xfrm>
          <a:prstGeom prst="rect">
            <a:avLst/>
          </a:prstGeom>
        </p:spPr>
        <p:txBody>
          <a:bodyPr/>
          <a:lstStyle>
            <a:lvl1pPr>
              <a:defRPr sz="180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UI. Font size should be 24 or 28 depending on amount of text. Font should not be smaller than 18 point. 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838200" y="6332276"/>
            <a:ext cx="3225800" cy="279400"/>
          </a:xfrm>
          <a:prstGeom prst="rect">
            <a:avLst/>
          </a:prstGeo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50"/>
            </a:lvl1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900" dirty="0">
                <a:latin typeface="Segoe UI" panose="020B0502040204020203" pitchFamily="34" charset="0"/>
                <a:cs typeface="Segoe UI" panose="020B0502040204020203" pitchFamily="34" charset="0"/>
              </a:rPr>
              <a:t>Source: Segoe UI 10 or 12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9149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 w/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515600" cy="10289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000" baseline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Page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625653" y="1648919"/>
            <a:ext cx="4728148" cy="4512038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UI. Font size should not be smaller than 18 point.  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838200" y="1394086"/>
            <a:ext cx="10515600" cy="0"/>
          </a:xfrm>
          <a:prstGeom prst="line">
            <a:avLst/>
          </a:prstGeom>
          <a:ln>
            <a:solidFill>
              <a:srgbClr val="EC1C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6086008" y="1648919"/>
            <a:ext cx="39973" cy="4512038"/>
          </a:xfrm>
          <a:prstGeom prst="line">
            <a:avLst/>
          </a:prstGeom>
          <a:ln>
            <a:solidFill>
              <a:srgbClr val="EC1C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3"/>
          <p:cNvSpPr>
            <a:spLocks noGrp="1"/>
          </p:cNvSpPr>
          <p:nvPr>
            <p:ph sz="half" idx="10" hasCustomPrompt="1"/>
          </p:nvPr>
        </p:nvSpPr>
        <p:spPr>
          <a:xfrm>
            <a:off x="838201" y="1648919"/>
            <a:ext cx="4728148" cy="4512038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UI. Font size should not be smaller than 18 point.  </a:t>
            </a:r>
          </a:p>
        </p:txBody>
      </p:sp>
    </p:spTree>
    <p:extLst>
      <p:ext uri="{BB962C8B-B14F-4D97-AF65-F5344CB8AC3E}">
        <p14:creationId xmlns:p14="http://schemas.microsoft.com/office/powerpoint/2010/main" val="3859929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1.xml"/><Relationship Id="rId8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_rels/slideMaster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5.xml"/><Relationship Id="rId4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7.xml"/><Relationship Id="rId6" Type="http://schemas.openxmlformats.org/officeDocument/2006/relationships/slideLayout" Target="../slideLayouts/slideLayout68.xml"/><Relationship Id="rId7" Type="http://schemas.openxmlformats.org/officeDocument/2006/relationships/theme" Target="../theme/theme10.xml"/><Relationship Id="rId8" Type="http://schemas.openxmlformats.org/officeDocument/2006/relationships/image" Target="../media/image1.png"/><Relationship Id="rId1" Type="http://schemas.openxmlformats.org/officeDocument/2006/relationships/slideLayout" Target="../slideLayouts/slideLayout63.xml"/><Relationship Id="rId2" Type="http://schemas.openxmlformats.org/officeDocument/2006/relationships/slideLayout" Target="../slideLayouts/slideLayout6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4" Type="http://schemas.openxmlformats.org/officeDocument/2006/relationships/slideLayout" Target="../slideLayouts/slideLayout10.xml"/><Relationship Id="rId5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2.xml"/><Relationship Id="rId7" Type="http://schemas.openxmlformats.org/officeDocument/2006/relationships/theme" Target="../theme/theme2.xml"/><Relationship Id="rId8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2" Type="http://schemas.openxmlformats.org/officeDocument/2006/relationships/slideLayout" Target="../slideLayouts/slideLayout8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7.xml"/><Relationship Id="rId6" Type="http://schemas.openxmlformats.org/officeDocument/2006/relationships/slideLayout" Target="../slideLayouts/slideLayout18.xml"/><Relationship Id="rId7" Type="http://schemas.openxmlformats.org/officeDocument/2006/relationships/theme" Target="../theme/theme3.xml"/><Relationship Id="rId8" Type="http://schemas.openxmlformats.org/officeDocument/2006/relationships/image" Target="../media/image1.png"/><Relationship Id="rId1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4" Type="http://schemas.openxmlformats.org/officeDocument/2006/relationships/slideLayout" Target="../slideLayouts/slideLayout22.xml"/><Relationship Id="rId5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5.xml"/><Relationship Id="rId8" Type="http://schemas.openxmlformats.org/officeDocument/2006/relationships/slideLayout" Target="../slideLayouts/slideLayout26.xml"/><Relationship Id="rId9" Type="http://schemas.openxmlformats.org/officeDocument/2006/relationships/theme" Target="../theme/theme4.xml"/><Relationship Id="rId10" Type="http://schemas.openxmlformats.org/officeDocument/2006/relationships/image" Target="../media/image1.png"/><Relationship Id="rId1" Type="http://schemas.openxmlformats.org/officeDocument/2006/relationships/slideLayout" Target="../slideLayouts/slideLayout19.xml"/><Relationship Id="rId2" Type="http://schemas.openxmlformats.org/officeDocument/2006/relationships/slideLayout" Target="../slideLayouts/slideLayout20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4" Type="http://schemas.openxmlformats.org/officeDocument/2006/relationships/slideLayout" Target="../slideLayouts/slideLayout30.xml"/><Relationship Id="rId5" Type="http://schemas.openxmlformats.org/officeDocument/2006/relationships/slideLayout" Target="../slideLayouts/slideLayout31.xml"/><Relationship Id="rId6" Type="http://schemas.openxmlformats.org/officeDocument/2006/relationships/slideLayout" Target="../slideLayouts/slideLayout32.xml"/><Relationship Id="rId7" Type="http://schemas.openxmlformats.org/officeDocument/2006/relationships/slideLayout" Target="../slideLayouts/slideLayout33.xml"/><Relationship Id="rId8" Type="http://schemas.openxmlformats.org/officeDocument/2006/relationships/slideLayout" Target="../slideLayouts/slideLayout34.xml"/><Relationship Id="rId9" Type="http://schemas.openxmlformats.org/officeDocument/2006/relationships/theme" Target="../theme/theme5.xml"/><Relationship Id="rId10" Type="http://schemas.openxmlformats.org/officeDocument/2006/relationships/image" Target="../media/image1.png"/><Relationship Id="rId1" Type="http://schemas.openxmlformats.org/officeDocument/2006/relationships/slideLayout" Target="../slideLayouts/slideLayout27.xml"/><Relationship Id="rId2" Type="http://schemas.openxmlformats.org/officeDocument/2006/relationships/slideLayout" Target="../slideLayouts/slideLayout28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9.xml"/><Relationship Id="rId6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1.xml"/><Relationship Id="rId8" Type="http://schemas.openxmlformats.org/officeDocument/2006/relationships/slideLayout" Target="../slideLayouts/slideLayout42.xml"/><Relationship Id="rId9" Type="http://schemas.openxmlformats.org/officeDocument/2006/relationships/theme" Target="../theme/theme6.xml"/><Relationship Id="rId10" Type="http://schemas.openxmlformats.org/officeDocument/2006/relationships/image" Target="../media/image1.png"/><Relationship Id="rId1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5.xml"/><Relationship Id="rId4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7.xml"/><Relationship Id="rId6" Type="http://schemas.openxmlformats.org/officeDocument/2006/relationships/slideLayout" Target="../slideLayouts/slideLayout48.xml"/><Relationship Id="rId7" Type="http://schemas.openxmlformats.org/officeDocument/2006/relationships/slideLayout" Target="../slideLayouts/slideLayout49.xml"/><Relationship Id="rId8" Type="http://schemas.openxmlformats.org/officeDocument/2006/relationships/slideLayout" Target="../slideLayouts/slideLayout50.xml"/><Relationship Id="rId9" Type="http://schemas.openxmlformats.org/officeDocument/2006/relationships/theme" Target="../theme/theme7.xml"/><Relationship Id="rId10" Type="http://schemas.openxmlformats.org/officeDocument/2006/relationships/image" Target="../media/image1.png"/><Relationship Id="rId1" Type="http://schemas.openxmlformats.org/officeDocument/2006/relationships/slideLayout" Target="../slideLayouts/slideLayout43.xml"/><Relationship Id="rId2" Type="http://schemas.openxmlformats.org/officeDocument/2006/relationships/slideLayout" Target="../slideLayouts/slideLayout44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3.xml"/><Relationship Id="rId4" Type="http://schemas.openxmlformats.org/officeDocument/2006/relationships/slideLayout" Target="../slideLayouts/slideLayout54.xml"/><Relationship Id="rId5" Type="http://schemas.openxmlformats.org/officeDocument/2006/relationships/slideLayout" Target="../slideLayouts/slideLayout55.xml"/><Relationship Id="rId6" Type="http://schemas.openxmlformats.org/officeDocument/2006/relationships/slideLayout" Target="../slideLayouts/slideLayout56.xml"/><Relationship Id="rId7" Type="http://schemas.openxmlformats.org/officeDocument/2006/relationships/theme" Target="../theme/theme8.xml"/><Relationship Id="rId8" Type="http://schemas.openxmlformats.org/officeDocument/2006/relationships/image" Target="../media/image1.png"/><Relationship Id="rId1" Type="http://schemas.openxmlformats.org/officeDocument/2006/relationships/slideLayout" Target="../slideLayouts/slideLayout51.xml"/><Relationship Id="rId2" Type="http://schemas.openxmlformats.org/officeDocument/2006/relationships/slideLayout" Target="../slideLayouts/slideLayout52.xml"/></Relationships>
</file>

<file path=ppt/slideMasters/_rels/slideMaster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9.xml"/><Relationship Id="rId4" Type="http://schemas.openxmlformats.org/officeDocument/2006/relationships/slideLayout" Target="../slideLayouts/slideLayout60.xml"/><Relationship Id="rId5" Type="http://schemas.openxmlformats.org/officeDocument/2006/relationships/slideLayout" Target="../slideLayouts/slideLayout61.xml"/><Relationship Id="rId6" Type="http://schemas.openxmlformats.org/officeDocument/2006/relationships/slideLayout" Target="../slideLayouts/slideLayout62.xml"/><Relationship Id="rId7" Type="http://schemas.openxmlformats.org/officeDocument/2006/relationships/theme" Target="../theme/theme9.xml"/><Relationship Id="rId8" Type="http://schemas.openxmlformats.org/officeDocument/2006/relationships/image" Target="../media/image1.png"/><Relationship Id="rId1" Type="http://schemas.openxmlformats.org/officeDocument/2006/relationships/slideLayout" Target="../slideLayouts/slideLayout57.xml"/><Relationship Id="rId2" Type="http://schemas.openxmlformats.org/officeDocument/2006/relationships/slideLayout" Target="../slideLayouts/slideLayout5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7706" y="6662657"/>
            <a:ext cx="6514295" cy="20283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088072" y="6639703"/>
            <a:ext cx="3469216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750" spc="75" dirty="0">
                <a:solidFill>
                  <a:prstClr val="white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GEORGIA DEPARTMENT OF PUBLIC HEALTH</a:t>
            </a:r>
          </a:p>
        </p:txBody>
      </p:sp>
    </p:spTree>
    <p:extLst>
      <p:ext uri="{BB962C8B-B14F-4D97-AF65-F5344CB8AC3E}">
        <p14:creationId xmlns:p14="http://schemas.microsoft.com/office/powerpoint/2010/main" val="3813376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000" kern="1200" baseline="0">
          <a:solidFill>
            <a:schemeClr val="tx1">
              <a:lumMod val="75000"/>
              <a:lumOff val="25000"/>
            </a:schemeClr>
          </a:solidFill>
          <a:latin typeface="Segoe UI Light" panose="020B0502040204020203" pitchFamily="34" charset="0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1350" kern="1200" baseline="0">
          <a:solidFill>
            <a:schemeClr val="tx1"/>
          </a:solidFill>
          <a:latin typeface="Segoe UI Light" panose="020B0502040204020203" pitchFamily="34" charset="0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7706" y="6662657"/>
            <a:ext cx="6514295" cy="20283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088072" y="6639703"/>
            <a:ext cx="3469216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750" spc="75" dirty="0">
                <a:solidFill>
                  <a:prstClr val="white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GEORGIA DEPARTMENT OF PUBLIC HEALTH</a:t>
            </a:r>
          </a:p>
        </p:txBody>
      </p:sp>
    </p:spTree>
    <p:extLst>
      <p:ext uri="{BB962C8B-B14F-4D97-AF65-F5344CB8AC3E}">
        <p14:creationId xmlns:p14="http://schemas.microsoft.com/office/powerpoint/2010/main" val="2593791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000" kern="1200" baseline="0">
          <a:solidFill>
            <a:schemeClr val="tx1">
              <a:lumMod val="75000"/>
              <a:lumOff val="25000"/>
            </a:schemeClr>
          </a:solidFill>
          <a:latin typeface="Segoe UI Light" panose="020B0502040204020203" pitchFamily="34" charset="0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1350" kern="1200" baseline="0">
          <a:solidFill>
            <a:schemeClr val="tx1"/>
          </a:solidFill>
          <a:latin typeface="Segoe UI Light" panose="020B0502040204020203" pitchFamily="34" charset="0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7706" y="6662657"/>
            <a:ext cx="6514295" cy="20283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088072" y="6639703"/>
            <a:ext cx="3469216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750" spc="75" dirty="0">
                <a:solidFill>
                  <a:prstClr val="white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GEORGIA DEPARTMENT OF PUBLIC HEALTH</a:t>
            </a:r>
          </a:p>
        </p:txBody>
      </p:sp>
    </p:spTree>
    <p:extLst>
      <p:ext uri="{BB962C8B-B14F-4D97-AF65-F5344CB8AC3E}">
        <p14:creationId xmlns:p14="http://schemas.microsoft.com/office/powerpoint/2010/main" val="3897720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000" kern="1200" baseline="0">
          <a:solidFill>
            <a:schemeClr val="tx1">
              <a:lumMod val="75000"/>
              <a:lumOff val="25000"/>
            </a:schemeClr>
          </a:solidFill>
          <a:latin typeface="Segoe UI Light" panose="020B0502040204020203" pitchFamily="34" charset="0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1350" kern="1200" baseline="0">
          <a:solidFill>
            <a:schemeClr val="tx1"/>
          </a:solidFill>
          <a:latin typeface="Segoe UI Light" panose="020B0502040204020203" pitchFamily="34" charset="0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7706" y="6662657"/>
            <a:ext cx="6514295" cy="20283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088072" y="6639703"/>
            <a:ext cx="3469216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750" spc="75" dirty="0">
                <a:solidFill>
                  <a:prstClr val="white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GEORGIA DEPARTMENT OF PUBLIC HEALTH</a:t>
            </a:r>
          </a:p>
        </p:txBody>
      </p:sp>
    </p:spTree>
    <p:extLst>
      <p:ext uri="{BB962C8B-B14F-4D97-AF65-F5344CB8AC3E}">
        <p14:creationId xmlns:p14="http://schemas.microsoft.com/office/powerpoint/2010/main" val="1397302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000" kern="1200" baseline="0">
          <a:solidFill>
            <a:schemeClr val="tx1">
              <a:lumMod val="75000"/>
              <a:lumOff val="25000"/>
            </a:schemeClr>
          </a:solidFill>
          <a:latin typeface="Segoe UI Light" panose="020B0502040204020203" pitchFamily="34" charset="0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1350" kern="1200" baseline="0">
          <a:solidFill>
            <a:schemeClr val="tx1"/>
          </a:solidFill>
          <a:latin typeface="Segoe UI Light" panose="020B0502040204020203" pitchFamily="34" charset="0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7706" y="6662657"/>
            <a:ext cx="6514294" cy="20283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088072" y="6639701"/>
            <a:ext cx="346921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spc="100" dirty="0">
                <a:solidFill>
                  <a:prstClr val="white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GEORGIA DEPARTMENT OF PUBLIC HEALTH</a:t>
            </a:r>
          </a:p>
        </p:txBody>
      </p:sp>
    </p:spTree>
    <p:extLst>
      <p:ext uri="{BB962C8B-B14F-4D97-AF65-F5344CB8AC3E}">
        <p14:creationId xmlns:p14="http://schemas.microsoft.com/office/powerpoint/2010/main" val="500005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baseline="0">
          <a:solidFill>
            <a:schemeClr val="tx1">
              <a:lumMod val="75000"/>
              <a:lumOff val="25000"/>
            </a:schemeClr>
          </a:solidFill>
          <a:latin typeface="Segoe UI Light" panose="020B0502040204020203" pitchFamily="34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1800" kern="1200" baseline="0">
          <a:solidFill>
            <a:schemeClr val="tx1"/>
          </a:solidFill>
          <a:latin typeface="Segoe UI Light" panose="020B0502040204020203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7706" y="6662657"/>
            <a:ext cx="6514294" cy="20283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088072" y="6639701"/>
            <a:ext cx="346921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spc="100" dirty="0">
                <a:solidFill>
                  <a:prstClr val="white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GEORGIA DEPARTMENT OF PUBLIC HEALTH</a:t>
            </a:r>
          </a:p>
        </p:txBody>
      </p:sp>
    </p:spTree>
    <p:extLst>
      <p:ext uri="{BB962C8B-B14F-4D97-AF65-F5344CB8AC3E}">
        <p14:creationId xmlns:p14="http://schemas.microsoft.com/office/powerpoint/2010/main" val="2055588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baseline="0">
          <a:solidFill>
            <a:schemeClr val="tx1">
              <a:lumMod val="75000"/>
              <a:lumOff val="25000"/>
            </a:schemeClr>
          </a:solidFill>
          <a:latin typeface="Segoe UI Light" panose="020B0502040204020203" pitchFamily="34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1800" kern="1200" baseline="0">
          <a:solidFill>
            <a:schemeClr val="tx1"/>
          </a:solidFill>
          <a:latin typeface="Segoe UI Light" panose="020B0502040204020203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7706" y="6662657"/>
            <a:ext cx="6514294" cy="20283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088072" y="6639701"/>
            <a:ext cx="346921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spc="100" dirty="0">
                <a:solidFill>
                  <a:prstClr val="white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GEORGIA DEPARTMENT OF PUBLIC HEALTH</a:t>
            </a:r>
          </a:p>
        </p:txBody>
      </p:sp>
    </p:spTree>
    <p:extLst>
      <p:ext uri="{BB962C8B-B14F-4D97-AF65-F5344CB8AC3E}">
        <p14:creationId xmlns:p14="http://schemas.microsoft.com/office/powerpoint/2010/main" val="3080231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baseline="0">
          <a:solidFill>
            <a:schemeClr val="tx1">
              <a:lumMod val="75000"/>
              <a:lumOff val="25000"/>
            </a:schemeClr>
          </a:solidFill>
          <a:latin typeface="Segoe UI Light" panose="020B0502040204020203" pitchFamily="34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1800" kern="1200" baseline="0">
          <a:solidFill>
            <a:schemeClr val="tx1"/>
          </a:solidFill>
          <a:latin typeface="Segoe UI Light" panose="020B0502040204020203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7706" y="6662657"/>
            <a:ext cx="6514294" cy="20283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088072" y="6639701"/>
            <a:ext cx="346921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spc="100" dirty="0">
                <a:solidFill>
                  <a:prstClr val="white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GEORGIA DEPARTMENT OF PUBLIC HEALTH</a:t>
            </a:r>
          </a:p>
        </p:txBody>
      </p:sp>
    </p:spTree>
    <p:extLst>
      <p:ext uri="{BB962C8B-B14F-4D97-AF65-F5344CB8AC3E}">
        <p14:creationId xmlns:p14="http://schemas.microsoft.com/office/powerpoint/2010/main" val="3839503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baseline="0">
          <a:solidFill>
            <a:schemeClr val="tx1">
              <a:lumMod val="75000"/>
              <a:lumOff val="25000"/>
            </a:schemeClr>
          </a:solidFill>
          <a:latin typeface="Segoe UI Light" panose="020B0502040204020203" pitchFamily="34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1800" kern="1200" baseline="0">
          <a:solidFill>
            <a:schemeClr val="tx1"/>
          </a:solidFill>
          <a:latin typeface="Segoe UI Light" panose="020B0502040204020203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7706" y="6662657"/>
            <a:ext cx="6514295" cy="20283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088072" y="6639703"/>
            <a:ext cx="3469216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750" spc="75" dirty="0">
                <a:solidFill>
                  <a:prstClr val="white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GEORGIA DEPARTMENT OF PUBLIC HEALTH</a:t>
            </a:r>
          </a:p>
        </p:txBody>
      </p:sp>
    </p:spTree>
    <p:extLst>
      <p:ext uri="{BB962C8B-B14F-4D97-AF65-F5344CB8AC3E}">
        <p14:creationId xmlns:p14="http://schemas.microsoft.com/office/powerpoint/2010/main" val="1862978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000" kern="1200" baseline="0">
          <a:solidFill>
            <a:schemeClr val="tx1">
              <a:lumMod val="75000"/>
              <a:lumOff val="25000"/>
            </a:schemeClr>
          </a:solidFill>
          <a:latin typeface="Segoe UI Light" panose="020B0502040204020203" pitchFamily="34" charset="0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1350" kern="1200" baseline="0">
          <a:solidFill>
            <a:schemeClr val="tx1"/>
          </a:solidFill>
          <a:latin typeface="Segoe UI Light" panose="020B0502040204020203" pitchFamily="34" charset="0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7706" y="6662657"/>
            <a:ext cx="6514295" cy="20283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088072" y="6639703"/>
            <a:ext cx="3469216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750" spc="75" dirty="0">
                <a:solidFill>
                  <a:prstClr val="white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GEORGIA DEPARTMENT OF PUBLIC HEALTH</a:t>
            </a:r>
          </a:p>
        </p:txBody>
      </p:sp>
    </p:spTree>
    <p:extLst>
      <p:ext uri="{BB962C8B-B14F-4D97-AF65-F5344CB8AC3E}">
        <p14:creationId xmlns:p14="http://schemas.microsoft.com/office/powerpoint/2010/main" val="925499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000" kern="1200" baseline="0">
          <a:solidFill>
            <a:schemeClr val="tx1">
              <a:lumMod val="75000"/>
              <a:lumOff val="25000"/>
            </a:schemeClr>
          </a:solidFill>
          <a:latin typeface="Segoe UI Light" panose="020B0502040204020203" pitchFamily="34" charset="0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1350" kern="1200" baseline="0">
          <a:solidFill>
            <a:schemeClr val="tx1"/>
          </a:solidFill>
          <a:latin typeface="Segoe UI Light" panose="020B0502040204020203" pitchFamily="34" charset="0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4" Type="http://schemas.openxmlformats.org/officeDocument/2006/relationships/chart" Target="../charts/chart13.xml"/><Relationship Id="rId1" Type="http://schemas.openxmlformats.org/officeDocument/2006/relationships/slideLayout" Target="../slideLayouts/slideLayout57.xml"/><Relationship Id="rId2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Relationship Id="rId2" Type="http://schemas.openxmlformats.org/officeDocument/2006/relationships/notesSlide" Target="../notesSlides/notesSlide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Relationship Id="rId2" Type="http://schemas.openxmlformats.org/officeDocument/2006/relationships/notesSlide" Target="../notesSlides/notesSlide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Relationship Id="rId2" Type="http://schemas.openxmlformats.org/officeDocument/2006/relationships/notesSlide" Target="../notesSlides/notesSlide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4" Type="http://schemas.openxmlformats.org/officeDocument/2006/relationships/chart" Target="../charts/chart15.xml"/><Relationship Id="rId1" Type="http://schemas.openxmlformats.org/officeDocument/2006/relationships/slideLayout" Target="../slideLayouts/slideLayout57.xml"/><Relationship Id="rId2" Type="http://schemas.openxmlformats.org/officeDocument/2006/relationships/notesSlide" Target="../notesSlides/notesSlide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4" Type="http://schemas.openxmlformats.org/officeDocument/2006/relationships/chart" Target="../charts/chart17.xml"/><Relationship Id="rId1" Type="http://schemas.openxmlformats.org/officeDocument/2006/relationships/slideLayout" Target="../slideLayouts/slideLayout57.xml"/><Relationship Id="rId2" Type="http://schemas.openxmlformats.org/officeDocument/2006/relationships/notesSlide" Target="../notesSlides/notesSlide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4" Type="http://schemas.openxmlformats.org/officeDocument/2006/relationships/chart" Target="../charts/chart19.xml"/><Relationship Id="rId1" Type="http://schemas.openxmlformats.org/officeDocument/2006/relationships/slideLayout" Target="../slideLayouts/slideLayout57.xml"/><Relationship Id="rId2" Type="http://schemas.openxmlformats.org/officeDocument/2006/relationships/notesSlide" Target="../notesSlides/notesSlide1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Relationship Id="rId3" Type="http://schemas.openxmlformats.org/officeDocument/2006/relationships/chart" Target="../charts/chart20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Relationship Id="rId3" Type="http://schemas.openxmlformats.org/officeDocument/2006/relationships/chart" Target="../charts/chart2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4" Type="http://schemas.openxmlformats.org/officeDocument/2006/relationships/chart" Target="../charts/chart23.xm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3.xml"/><Relationship Id="rId2" Type="http://schemas.openxmlformats.org/officeDocument/2006/relationships/notesSlide" Target="../notesSlides/notesSlid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4" Type="http://schemas.openxmlformats.org/officeDocument/2006/relationships/chart" Target="../charts/chart25.xm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4" Type="http://schemas.openxmlformats.org/officeDocument/2006/relationships/chart" Target="../charts/chart2.xml"/><Relationship Id="rId1" Type="http://schemas.openxmlformats.org/officeDocument/2006/relationships/slideLayout" Target="../slideLayouts/slideLayout57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4" Type="http://schemas.openxmlformats.org/officeDocument/2006/relationships/chart" Target="../charts/chart4.xml"/><Relationship Id="rId1" Type="http://schemas.openxmlformats.org/officeDocument/2006/relationships/slideLayout" Target="../slideLayouts/slideLayout57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Relationship Id="rId2" Type="http://schemas.openxmlformats.org/officeDocument/2006/relationships/notesSlide" Target="../notesSlides/notesSlide4.xml"/><Relationship Id="rId3" Type="http://schemas.openxmlformats.org/officeDocument/2006/relationships/chart" Target="../charts/char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4" Type="http://schemas.openxmlformats.org/officeDocument/2006/relationships/chart" Target="../charts/chart7.xml"/><Relationship Id="rId1" Type="http://schemas.openxmlformats.org/officeDocument/2006/relationships/slideLayout" Target="../slideLayouts/slideLayout57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4" Type="http://schemas.openxmlformats.org/officeDocument/2006/relationships/chart" Target="../charts/chart9.xml"/><Relationship Id="rId1" Type="http://schemas.openxmlformats.org/officeDocument/2006/relationships/slideLayout" Target="../slideLayouts/slideLayout57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4" Type="http://schemas.openxmlformats.org/officeDocument/2006/relationships/chart" Target="../charts/chart11.xml"/><Relationship Id="rId1" Type="http://schemas.openxmlformats.org/officeDocument/2006/relationships/slideLayout" Target="../slideLayouts/slideLayout57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556426"/>
            <a:ext cx="8699500" cy="892558"/>
          </a:xfrm>
        </p:spPr>
        <p:txBody>
          <a:bodyPr>
            <a:normAutofit fontScale="90000"/>
          </a:bodyPr>
          <a:lstStyle/>
          <a:p>
            <a:r>
              <a:rPr lang="en-US" dirty="0"/>
              <a:t>Georgia HIV Care Continuum Update: Persons Living with HIV, and Persons Diagnosed with HIV, 2017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HIV Epidemiology Section, Georgia Department of Public Health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0984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Viral suppression among adults and adolescents retained in care, Georgia, 2014-2017</a:t>
            </a:r>
            <a:endParaRPr lang="en-US" sz="28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3335923459"/>
              </p:ext>
            </p:extLst>
          </p:nvPr>
        </p:nvGraphicFramePr>
        <p:xfrm>
          <a:off x="838200" y="1959448"/>
          <a:ext cx="10515600" cy="4437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37040273"/>
              </p:ext>
            </p:extLst>
          </p:nvPr>
        </p:nvGraphicFramePr>
        <p:xfrm>
          <a:off x="1772055" y="1639111"/>
          <a:ext cx="8647889" cy="41391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Rectangle 2"/>
          <p:cNvSpPr/>
          <p:nvPr/>
        </p:nvSpPr>
        <p:spPr>
          <a:xfrm>
            <a:off x="1619655" y="4919183"/>
            <a:ext cx="973414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N = number retained in care</a:t>
            </a:r>
          </a:p>
          <a:p>
            <a:r>
              <a:rPr lang="en-US" dirty="0"/>
              <a:t>Adults and adolescents &gt;= age 13</a:t>
            </a:r>
          </a:p>
          <a:p>
            <a:r>
              <a:rPr lang="en-US" dirty="0"/>
              <a:t>Diagnosed by 12/31 of previous year, living as of 12/31 of reporting year, Georgia </a:t>
            </a:r>
          </a:p>
          <a:p>
            <a:r>
              <a:rPr lang="en-US" dirty="0"/>
              <a:t>Retained in care &gt;= 2 CD4 or VL at least 3 months apart in reporting year</a:t>
            </a:r>
          </a:p>
          <a:p>
            <a:r>
              <a:rPr lang="en-US" dirty="0"/>
              <a:t>Viral suppression (VS) = VL&lt;200 copies/ml</a:t>
            </a:r>
          </a:p>
        </p:txBody>
      </p:sp>
    </p:spTree>
    <p:extLst>
      <p:ext uri="{BB962C8B-B14F-4D97-AF65-F5344CB8AC3E}">
        <p14:creationId xmlns:p14="http://schemas.microsoft.com/office/powerpoint/2010/main" val="29565321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75CCB83-B4FD-C04F-B0E1-221FAB691B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44749"/>
            <a:ext cx="9201150" cy="849337"/>
          </a:xfrm>
        </p:spPr>
        <p:txBody>
          <a:bodyPr>
            <a:noAutofit/>
          </a:bodyPr>
          <a:lstStyle/>
          <a:p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New HIV Diagnoses Care Continuum Methodology, Georgia, 2017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337B978-CEB6-6B46-823A-263A92D0DEE3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+mn-lt"/>
              </a:rPr>
              <a:t>Adults and adolescents are those aged &gt;= 13 years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+mn-lt"/>
              </a:rPr>
              <a:t>Diagnosed in 2017, living as of 12/31/2018,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+mn-lt"/>
              </a:rPr>
              <a:t>Address at HIV diagnosis within Georgia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+mn-lt"/>
              </a:rPr>
              <a:t>Linked to care = CD4 or viral load (VL) within 30 days of diagnosis date, including the day of diagnosis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52707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75CCB83-B4FD-C04F-B0E1-221FAB691B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44749"/>
            <a:ext cx="9201150" cy="849337"/>
          </a:xfrm>
        </p:spPr>
        <p:txBody>
          <a:bodyPr>
            <a:noAutofit/>
          </a:bodyPr>
          <a:lstStyle/>
          <a:p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New HIV Diagnoses Care Continuum Methodology, Georgia, 2017, continued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337B978-CEB6-6B46-823A-263A92D0DEE3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marL="457200" indent="-457200">
              <a:lnSpc>
                <a:spcPts val="22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anose="020F0502020204030204" pitchFamily="34" charset="0"/>
              </a:rPr>
              <a:t>Any care &gt;= 1 CD4 or VL during time period spanning 30 days to 13 months after diagnosis date</a:t>
            </a:r>
          </a:p>
          <a:p>
            <a:pPr marL="457200" indent="-457200">
              <a:lnSpc>
                <a:spcPts val="22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anose="020F0502020204030204" pitchFamily="34" charset="0"/>
              </a:rPr>
              <a:t>Retained in care &gt;= 2 CD4 or VL at least 3 months apart during time period spanning 30 days to 13 months after diagnosis date</a:t>
            </a:r>
          </a:p>
          <a:p>
            <a:pPr marL="457200" indent="-457200">
              <a:lnSpc>
                <a:spcPts val="22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anose="020F0502020204030204" pitchFamily="34" charset="0"/>
              </a:rPr>
              <a:t>Viral suppression (VS) = VL&lt;200 copies/ml in most recent VL during time period spanning 30 days to 13 months after diagnosis date</a:t>
            </a:r>
          </a:p>
          <a:p>
            <a:pPr marL="457200" indent="-457200">
              <a:lnSpc>
                <a:spcPts val="22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anose="020F0502020204030204" pitchFamily="34" charset="0"/>
                <a:cs typeface="Calibri"/>
              </a:rPr>
              <a:t>Each bar in the continuum is independent of those preceding it; all percentages are of the total number of persons (N) diagnosed with HIV in each category</a:t>
            </a:r>
          </a:p>
          <a:p>
            <a:pPr>
              <a:lnSpc>
                <a:spcPts val="2200"/>
              </a:lnSpc>
            </a:pPr>
            <a:endParaRPr lang="en-US" sz="2800" i="1" dirty="0">
              <a:latin typeface="Calibri" panose="020F0502020204030204" pitchFamily="34" charset="0"/>
              <a:cs typeface="Calibri"/>
            </a:endParaRPr>
          </a:p>
          <a:p>
            <a:pPr>
              <a:lnSpc>
                <a:spcPts val="2200"/>
              </a:lnSpc>
            </a:pPr>
            <a:r>
              <a:rPr lang="en-US" sz="2800" b="1" i="1" dirty="0">
                <a:latin typeface="Calibri" panose="020F0502020204030204" pitchFamily="34" charset="0"/>
                <a:cs typeface="Calibri"/>
              </a:rPr>
              <a:t>Note:</a:t>
            </a:r>
            <a:r>
              <a:rPr lang="en-US" sz="2800" i="1" dirty="0">
                <a:latin typeface="Calibri" panose="020F0502020204030204" pitchFamily="34" charset="0"/>
                <a:cs typeface="Calibri"/>
              </a:rPr>
              <a:t> this methodology is different from past slide sets which examined care received during calendar year after diagnosis year.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48157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75CCB83-B4FD-C04F-B0E1-221FAB691B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44749"/>
            <a:ext cx="9201150" cy="849337"/>
          </a:xfrm>
        </p:spPr>
        <p:txBody>
          <a:bodyPr>
            <a:noAutofit/>
          </a:bodyPr>
          <a:lstStyle/>
          <a:p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Caveats and clarifications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337B978-CEB6-6B46-823A-263A92D0DEE3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Calibri"/>
                <a:cs typeface="Calibri"/>
              </a:rPr>
              <a:t>Missing laboratory data may result in underestimating care continuum outcomes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Calibri"/>
                <a:cs typeface="Calibri"/>
              </a:rPr>
              <a:t>The number of individuals (N) in some sub-populations is small. Use caution in interpretation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Calibri"/>
                <a:cs typeface="Calibri"/>
              </a:rPr>
              <a:t>Methodology for the care continuum and completeness of HIV data varies among jurisdictions, thus limiting direct comparisons with other states or the national continuum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Calibri"/>
                <a:cs typeface="Calibri"/>
              </a:rPr>
              <a:t>Missing information on race, sex and/or transmission category reflects missing data on case report forms that remains unresolved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9331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Adults and Adolescents Newly Diagnosed with HIV, Georgia</a:t>
            </a:r>
            <a:r>
              <a:rPr lang="en-US" sz="2800" b="1" dirty="0">
                <a:latin typeface="Calibri" pitchFamily="34" charset="0"/>
              </a:rPr>
              <a:t>, </a:t>
            </a:r>
            <a:r>
              <a:rPr lang="en-US" sz="2800" b="1" dirty="0"/>
              <a:t>2017</a:t>
            </a:r>
            <a:endParaRPr lang="en-US" sz="28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10"/>
            <p:extLst/>
          </p:nvPr>
        </p:nvGraphicFramePr>
        <p:xfrm>
          <a:off x="838200" y="1784350"/>
          <a:ext cx="10515600" cy="4437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838200" y="4857351"/>
            <a:ext cx="1067934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Adults and adolescents &gt;= age 13, diagnosed 01/01/15-12/31/17, living as of 12/31/2018</a:t>
            </a:r>
          </a:p>
          <a:p>
            <a:r>
              <a:rPr lang="en-US" dirty="0"/>
              <a:t>Address at HIV diagnosis Georgia</a:t>
            </a:r>
          </a:p>
          <a:p>
            <a:r>
              <a:rPr lang="en-US" dirty="0"/>
              <a:t>Linked  to care = CD4 or VL within 30 days of diagnosis</a:t>
            </a:r>
          </a:p>
          <a:p>
            <a:r>
              <a:rPr lang="en-US" dirty="0"/>
              <a:t>Any care &gt;= 1 CD4 or VL during 30 days to 13 months after diagnosis; Retained in care &gt;= 2 CD4 or VL at least 3 months apart during 30 days to 13 months after diagnosis Viral suppression (VS) = VL&lt;200 copies/ml on most recent viral load during 30 days to 13 months after diagnosis</a:t>
            </a:r>
          </a:p>
        </p:txBody>
      </p:sp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72217309"/>
              </p:ext>
            </p:extLst>
          </p:nvPr>
        </p:nvGraphicFramePr>
        <p:xfrm>
          <a:off x="1415374" y="1355440"/>
          <a:ext cx="8176098" cy="38780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340541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Adults and Adolescents Newly Diagnosed with HIV, by Gender, Georgia</a:t>
            </a:r>
            <a:r>
              <a:rPr lang="en-US" sz="2800" b="1" dirty="0">
                <a:latin typeface="Calibri" pitchFamily="34" charset="0"/>
              </a:rPr>
              <a:t>, </a:t>
            </a:r>
            <a:r>
              <a:rPr lang="en-US" sz="2800" b="1" dirty="0"/>
              <a:t>2017</a:t>
            </a:r>
            <a:endParaRPr lang="en-US" sz="28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10"/>
            <p:extLst/>
          </p:nvPr>
        </p:nvGraphicFramePr>
        <p:xfrm>
          <a:off x="838200" y="1784350"/>
          <a:ext cx="10515600" cy="4437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42039774"/>
              </p:ext>
            </p:extLst>
          </p:nvPr>
        </p:nvGraphicFramePr>
        <p:xfrm>
          <a:off x="1357009" y="1394086"/>
          <a:ext cx="8686800" cy="3733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838200" y="4826675"/>
            <a:ext cx="1033077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Adults and adolescents &gt;= age 13, diagnosed 01/01/15-12/31/</a:t>
            </a:r>
            <a:r>
              <a:rPr lang="en-US" dirty="0">
                <a:solidFill>
                  <a:srgbClr val="000000"/>
                </a:solidFill>
              </a:rPr>
              <a:t>17</a:t>
            </a:r>
            <a:r>
              <a:rPr lang="en-US" dirty="0"/>
              <a:t>, living as of 12/31/2018</a:t>
            </a:r>
          </a:p>
          <a:p>
            <a:r>
              <a:rPr lang="en-US" dirty="0"/>
              <a:t>Address at HIV diagnosis Georgia</a:t>
            </a:r>
          </a:p>
          <a:p>
            <a:r>
              <a:rPr lang="en-US" dirty="0"/>
              <a:t>Linked  to care = CD4 or VL within 30 days of diagnosis</a:t>
            </a:r>
          </a:p>
          <a:p>
            <a:r>
              <a:rPr lang="en-US" dirty="0"/>
              <a:t>Any care &gt;= 1 CD4 or VL during 30 days to 13 months after diagnosis; Retained in care &gt;= 2 CD4 or VL at least 3 months apart during 30 days to 13 months after diagnosis Viral suppression (VS) = VL&lt;200 copies/ml on most recent viral load during 30 days to 13 months after diagnosis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39721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Adults and Adolescents Newly Diagnosed with HIV, by Race/Ethnicity, Georgia</a:t>
            </a:r>
            <a:r>
              <a:rPr lang="en-US" sz="2800" b="1" dirty="0">
                <a:latin typeface="Calibri" pitchFamily="34" charset="0"/>
              </a:rPr>
              <a:t>, </a:t>
            </a:r>
            <a:r>
              <a:rPr lang="en-US" sz="2800" b="1" dirty="0"/>
              <a:t>2017</a:t>
            </a:r>
            <a:endParaRPr lang="en-US" sz="28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10"/>
            <p:extLst/>
          </p:nvPr>
        </p:nvGraphicFramePr>
        <p:xfrm>
          <a:off x="838200" y="1784350"/>
          <a:ext cx="10515600" cy="4437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838200" y="4826675"/>
            <a:ext cx="1033077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Adults and adolescents &gt;= age 13, diagnosed 01/01/15-12/31/</a:t>
            </a:r>
            <a:r>
              <a:rPr lang="en-US" dirty="0">
                <a:solidFill>
                  <a:srgbClr val="000000"/>
                </a:solidFill>
              </a:rPr>
              <a:t>17</a:t>
            </a:r>
            <a:r>
              <a:rPr lang="en-US" dirty="0">
                <a:solidFill>
                  <a:prstClr val="black"/>
                </a:solidFill>
              </a:rPr>
              <a:t>, living as of 12/31/2018</a:t>
            </a:r>
          </a:p>
          <a:p>
            <a:r>
              <a:rPr lang="en-US" dirty="0">
                <a:solidFill>
                  <a:prstClr val="black"/>
                </a:solidFill>
              </a:rPr>
              <a:t>Address at HIV diagnosis Georgia</a:t>
            </a:r>
          </a:p>
          <a:p>
            <a:r>
              <a:rPr lang="en-US" dirty="0">
                <a:solidFill>
                  <a:prstClr val="black"/>
                </a:solidFill>
              </a:rPr>
              <a:t>Linked  to care = CD4 or VL within 30 days of diagnosis</a:t>
            </a:r>
          </a:p>
          <a:p>
            <a:r>
              <a:rPr lang="en-US" dirty="0">
                <a:solidFill>
                  <a:prstClr val="black"/>
                </a:solidFill>
              </a:rPr>
              <a:t>Any care &gt;= 1 CD4 or VL during 30 days to 13 months after diagnosis; Retained in care &gt;= 2 CD4 or VL at least 3 months apart during 30 days to 13 months after diagnosis Viral suppression (VS) = VL&lt;200 copies/ml on most recent viral load during 30 days to 13 months after diagnosis</a:t>
            </a:r>
          </a:p>
          <a:p>
            <a:endParaRPr lang="en-US" dirty="0">
              <a:solidFill>
                <a:prstClr val="black"/>
              </a:solidFill>
            </a:endParaRPr>
          </a:p>
        </p:txBody>
      </p:sp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42893943"/>
              </p:ext>
            </p:extLst>
          </p:nvPr>
        </p:nvGraphicFramePr>
        <p:xfrm>
          <a:off x="1428346" y="1629113"/>
          <a:ext cx="8305800" cy="3352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6379856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Adults and Adolescents Newly Diagnosed with HIV, by Race/Ethnicity, Georgia</a:t>
            </a:r>
            <a:r>
              <a:rPr lang="en-US" sz="2800" b="1" dirty="0">
                <a:latin typeface="Calibri" pitchFamily="34" charset="0"/>
              </a:rPr>
              <a:t>, </a:t>
            </a:r>
            <a:r>
              <a:rPr lang="en-US" sz="2800" b="1" dirty="0"/>
              <a:t>2017</a:t>
            </a:r>
            <a:endParaRPr 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930613" y="4549676"/>
            <a:ext cx="1033077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AI/AN = American Indian/Alaska Native;  NHOPI = Native Hawaiian or Other Pacific Islander</a:t>
            </a:r>
            <a:endParaRPr lang="en-US" dirty="0">
              <a:solidFill>
                <a:prstClr val="black"/>
              </a:solidFill>
            </a:endParaRPr>
          </a:p>
          <a:p>
            <a:r>
              <a:rPr lang="en-US" dirty="0">
                <a:solidFill>
                  <a:prstClr val="black"/>
                </a:solidFill>
              </a:rPr>
              <a:t>Adults and adolescents &gt;= age 13, diagnosed 01/01/15-12/31/</a:t>
            </a:r>
            <a:r>
              <a:rPr lang="en-US" dirty="0">
                <a:solidFill>
                  <a:srgbClr val="000000"/>
                </a:solidFill>
              </a:rPr>
              <a:t>17</a:t>
            </a:r>
            <a:r>
              <a:rPr lang="en-US" dirty="0">
                <a:solidFill>
                  <a:prstClr val="black"/>
                </a:solidFill>
              </a:rPr>
              <a:t>, living as of 12/31/2018</a:t>
            </a:r>
          </a:p>
          <a:p>
            <a:r>
              <a:rPr lang="en-US" dirty="0">
                <a:solidFill>
                  <a:prstClr val="black"/>
                </a:solidFill>
              </a:rPr>
              <a:t>Address at HIV diagnosis Georgia</a:t>
            </a:r>
          </a:p>
          <a:p>
            <a:r>
              <a:rPr lang="en-US" dirty="0">
                <a:solidFill>
                  <a:prstClr val="black"/>
                </a:solidFill>
              </a:rPr>
              <a:t>Linked  to care = CD4 or VL within 30 days of diagnosis; Any care &gt;= 1 CD4 or VL during 30 days to 13 months after diagnosis; Retained in care &gt;= 2 CD4 or VL at least 3 months apart during 30 days to 13 months after diagnosis Viral suppression (VS) = VL&lt;200 copies/ml on most recent viral load during 30 days to 13 months after diagnosis</a:t>
            </a:r>
          </a:p>
          <a:p>
            <a:endParaRPr lang="en-US" dirty="0">
              <a:solidFill>
                <a:prstClr val="black"/>
              </a:solidFill>
            </a:endParaRPr>
          </a:p>
        </p:txBody>
      </p:sp>
      <p:graphicFrame>
        <p:nvGraphicFramePr>
          <p:cNvPr id="8" name="Content Placeholder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87468469"/>
              </p:ext>
            </p:extLst>
          </p:nvPr>
        </p:nvGraphicFramePr>
        <p:xfrm>
          <a:off x="1556426" y="1473875"/>
          <a:ext cx="8001000" cy="3352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931155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Adults and Adolescents Newly Diagnosed with HIV, by Current Age (in Years), Georgia</a:t>
            </a:r>
            <a:r>
              <a:rPr lang="en-US" sz="2800" b="1" dirty="0">
                <a:latin typeface="Calibri" pitchFamily="34" charset="0"/>
              </a:rPr>
              <a:t>, </a:t>
            </a:r>
            <a:r>
              <a:rPr lang="en-US" sz="2800" b="1" dirty="0"/>
              <a:t>2017</a:t>
            </a:r>
            <a:endParaRPr 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838200" y="4982318"/>
            <a:ext cx="1033077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Adults and adolescents &gt;= age 13, diagnosed 01/01/15-12/31/</a:t>
            </a:r>
            <a:r>
              <a:rPr lang="en-US" dirty="0">
                <a:solidFill>
                  <a:srgbClr val="000000"/>
                </a:solidFill>
              </a:rPr>
              <a:t>17</a:t>
            </a:r>
            <a:r>
              <a:rPr lang="en-US" dirty="0">
                <a:solidFill>
                  <a:prstClr val="black"/>
                </a:solidFill>
              </a:rPr>
              <a:t>, living as of 12/31/2018</a:t>
            </a:r>
          </a:p>
          <a:p>
            <a:r>
              <a:rPr lang="en-US" dirty="0">
                <a:solidFill>
                  <a:prstClr val="black"/>
                </a:solidFill>
              </a:rPr>
              <a:t>Address at HIV diagnosis Georgia</a:t>
            </a:r>
          </a:p>
          <a:p>
            <a:r>
              <a:rPr lang="en-US" dirty="0">
                <a:solidFill>
                  <a:prstClr val="black"/>
                </a:solidFill>
              </a:rPr>
              <a:t>Linked  to care = CD4 or VL within 30 days of diagnosis</a:t>
            </a:r>
          </a:p>
          <a:p>
            <a:r>
              <a:rPr lang="en-US" dirty="0">
                <a:solidFill>
                  <a:prstClr val="black"/>
                </a:solidFill>
              </a:rPr>
              <a:t>Any care &gt;= 1 CD4 or VL during 30 days to 13 months after diagnosis; Retained in care &gt;= 2 CD4 or VL at least 3 months apart during 30 days to 13 months after diagnosis Viral suppression (VS) = VL&lt;200 copies/ml on most recent viral load during 30 days to 13 months after diagnosis</a:t>
            </a:r>
          </a:p>
          <a:p>
            <a:endParaRPr lang="en-US" dirty="0">
              <a:solidFill>
                <a:prstClr val="black"/>
              </a:solidFill>
            </a:endParaRPr>
          </a:p>
        </p:txBody>
      </p:sp>
      <p:graphicFrame>
        <p:nvGraphicFramePr>
          <p:cNvPr id="8" name="Content Placeholder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802181084"/>
              </p:ext>
            </p:extLst>
          </p:nvPr>
        </p:nvGraphicFramePr>
        <p:xfrm>
          <a:off x="1147864" y="1091081"/>
          <a:ext cx="8229600" cy="4038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724421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Adults and Adolescents Newly Diagnosed with HIV, by Transmission Category, Georgia</a:t>
            </a:r>
            <a:r>
              <a:rPr lang="en-US" sz="2800" b="1" dirty="0">
                <a:latin typeface="Calibri" pitchFamily="34" charset="0"/>
              </a:rPr>
              <a:t>, </a:t>
            </a:r>
            <a:r>
              <a:rPr lang="en-US" sz="2800" b="1" dirty="0"/>
              <a:t>2017</a:t>
            </a:r>
            <a:endParaRPr lang="en-US" sz="28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10"/>
            <p:extLst/>
          </p:nvPr>
        </p:nvGraphicFramePr>
        <p:xfrm>
          <a:off x="838200" y="1784350"/>
          <a:ext cx="10515600" cy="4437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838200" y="4826675"/>
            <a:ext cx="1033077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Adults and adolescents &gt;= age 13, diagnosed 01/01/15-12/31/</a:t>
            </a:r>
            <a:r>
              <a:rPr lang="en-US" dirty="0">
                <a:solidFill>
                  <a:srgbClr val="000000"/>
                </a:solidFill>
              </a:rPr>
              <a:t>17</a:t>
            </a:r>
            <a:r>
              <a:rPr lang="en-US" dirty="0">
                <a:solidFill>
                  <a:prstClr val="black"/>
                </a:solidFill>
              </a:rPr>
              <a:t>, living as of 12/31/2018</a:t>
            </a:r>
          </a:p>
          <a:p>
            <a:r>
              <a:rPr lang="en-US" dirty="0">
                <a:solidFill>
                  <a:prstClr val="black"/>
                </a:solidFill>
              </a:rPr>
              <a:t>Address at HIV diagnosis Georgia</a:t>
            </a:r>
          </a:p>
          <a:p>
            <a:r>
              <a:rPr lang="en-US" dirty="0">
                <a:solidFill>
                  <a:prstClr val="black"/>
                </a:solidFill>
              </a:rPr>
              <a:t>Linked  to care = CD4 or VL within 30 days of diagnosis</a:t>
            </a:r>
          </a:p>
          <a:p>
            <a:r>
              <a:rPr lang="en-US" dirty="0">
                <a:solidFill>
                  <a:prstClr val="black"/>
                </a:solidFill>
              </a:rPr>
              <a:t>Any care &gt;= 1 CD4 or VL during 30 days to 13 months after diagnosis; Retained in care &gt;= 2 CD4 or VL at least 3 months apart during 30 days to 13 months after diagnosis Viral suppression (VS) = VL&lt;200 copies/ml on most recent viral load during 30 days to 13 months after diagnosis</a:t>
            </a:r>
          </a:p>
          <a:p>
            <a:endParaRPr lang="en-US" dirty="0">
              <a:solidFill>
                <a:prstClr val="black"/>
              </a:solidFill>
            </a:endParaRPr>
          </a:p>
        </p:txBody>
      </p:sp>
      <p:graphicFrame>
        <p:nvGraphicFramePr>
          <p:cNvPr id="6" name="Content Placeholder 3"/>
          <p:cNvGraphicFramePr>
            <a:graphicFrameLocks/>
          </p:cNvGraphicFramePr>
          <p:nvPr>
            <p:extLst/>
          </p:nvPr>
        </p:nvGraphicFramePr>
        <p:xfrm>
          <a:off x="1428346" y="1629113"/>
          <a:ext cx="8305800" cy="3352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913437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75CCB83-B4FD-C04F-B0E1-221FAB691B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44749"/>
            <a:ext cx="9201150" cy="849337"/>
          </a:xfrm>
        </p:spPr>
        <p:txBody>
          <a:bodyPr>
            <a:noAutofit/>
          </a:bodyPr>
          <a:lstStyle/>
          <a:p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Persons Living with HIV Care Continuum Methodology, Georgia, 2017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337B978-CEB6-6B46-823A-263A92D0DEE3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marL="457200" indent="-457200">
              <a:lnSpc>
                <a:spcPts val="22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itchFamily="34" charset="0"/>
              </a:rPr>
              <a:t>Adults and adolescents are those aged &gt;= 13 years</a:t>
            </a:r>
          </a:p>
          <a:p>
            <a:pPr marL="457200" indent="-457200">
              <a:lnSpc>
                <a:spcPts val="22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itchFamily="34" charset="0"/>
              </a:rPr>
              <a:t>Diagnosed with HIV by 12/31/2016, living as of 12/31/2017</a:t>
            </a:r>
          </a:p>
          <a:p>
            <a:pPr marL="457200" indent="-457200">
              <a:lnSpc>
                <a:spcPts val="22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itchFamily="34" charset="0"/>
              </a:rPr>
              <a:t>Last address in 2017 within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Georgia</a:t>
            </a:r>
          </a:p>
          <a:p>
            <a:pPr marL="457200" indent="-457200">
              <a:lnSpc>
                <a:spcPts val="22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itchFamily="34" charset="0"/>
              </a:rPr>
              <a:t>Any care &gt;= 1 CD4 or VL in 2017</a:t>
            </a:r>
          </a:p>
          <a:p>
            <a:pPr marL="457200" indent="-457200">
              <a:lnSpc>
                <a:spcPts val="22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itchFamily="34" charset="0"/>
              </a:rPr>
              <a:t>Retained in care &gt;= 2 CD4 or VL at least 3 months apart in 2017</a:t>
            </a:r>
          </a:p>
          <a:p>
            <a:pPr marL="457200" indent="-457200">
              <a:lnSpc>
                <a:spcPts val="22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itchFamily="34" charset="0"/>
              </a:rPr>
              <a:t>Viral suppression (VS) = VL&lt;200 copies/ml in most recent VL in </a:t>
            </a:r>
            <a:r>
              <a:rPr lang="en-US" sz="2800" dirty="0">
                <a:latin typeface="Calibri"/>
                <a:cs typeface="Calibri"/>
              </a:rPr>
              <a:t>2017</a:t>
            </a:r>
          </a:p>
          <a:p>
            <a:pPr marL="457200" indent="-457200">
              <a:lnSpc>
                <a:spcPts val="22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latin typeface="Calibri"/>
                <a:cs typeface="Calibri"/>
              </a:rPr>
              <a:t>Each bar in the continuum is independent of those preceding it; all percentages are of the total number of persons (N) diagnosed with HIV in each category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93168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Viral suppression among newly diagnosed adults and adolescents retained in care, Georgia, 2014-2017</a:t>
            </a:r>
            <a:endParaRPr lang="en-US" sz="28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2508024290"/>
              </p:ext>
            </p:extLst>
          </p:nvPr>
        </p:nvGraphicFramePr>
        <p:xfrm>
          <a:off x="2044429" y="1600200"/>
          <a:ext cx="10515600" cy="4437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39855632"/>
              </p:ext>
            </p:extLst>
          </p:nvPr>
        </p:nvGraphicFramePr>
        <p:xfrm>
          <a:off x="1468877" y="1497477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167319" y="5038928"/>
            <a:ext cx="758757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 = number retained in care</a:t>
            </a:r>
          </a:p>
          <a:p>
            <a:r>
              <a:rPr lang="en-US" dirty="0"/>
              <a:t>Adults and adolescents &gt;= age 13</a:t>
            </a:r>
          </a:p>
          <a:p>
            <a:r>
              <a:rPr lang="en-US" dirty="0"/>
              <a:t>Diagnosed in reporting year, living as of 12/31 of following year, Georgia </a:t>
            </a:r>
          </a:p>
          <a:p>
            <a:r>
              <a:rPr lang="en-US" dirty="0"/>
              <a:t>Retained in care &gt;= 2 CD4 or VL at least 3 months apart in reporting year</a:t>
            </a:r>
          </a:p>
          <a:p>
            <a:r>
              <a:rPr lang="en-US" dirty="0"/>
              <a:t>Viral suppression (VS) = VL&lt;200 copies/ml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5421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Adults and Adolescents Living with Diagnosed HIV, Georgia</a:t>
            </a:r>
            <a:r>
              <a:rPr lang="en-US" sz="2800" b="1" dirty="0">
                <a:latin typeface="Calibri" pitchFamily="34" charset="0"/>
              </a:rPr>
              <a:t>, </a:t>
            </a:r>
            <a:r>
              <a:rPr lang="en-US" sz="2800" b="1" dirty="0"/>
              <a:t>2017</a:t>
            </a:r>
            <a:endParaRPr lang="en-US" sz="28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10"/>
            <p:extLst/>
          </p:nvPr>
        </p:nvGraphicFramePr>
        <p:xfrm>
          <a:off x="838200" y="1784350"/>
          <a:ext cx="10515600" cy="4437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14517549"/>
              </p:ext>
            </p:extLst>
          </p:nvPr>
        </p:nvGraphicFramePr>
        <p:xfrm>
          <a:off x="987357" y="1394086"/>
          <a:ext cx="9576881" cy="3881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Rectangle 2"/>
          <p:cNvSpPr/>
          <p:nvPr/>
        </p:nvSpPr>
        <p:spPr>
          <a:xfrm>
            <a:off x="1815018" y="5097294"/>
            <a:ext cx="10376981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Adults and adolescents &gt;= age 13, diagnosed by 12/31/2016, living as of 12/31/2017</a:t>
            </a:r>
          </a:p>
          <a:p>
            <a:r>
              <a:rPr lang="en-US" dirty="0"/>
              <a:t>Current address Georgia</a:t>
            </a:r>
          </a:p>
          <a:p>
            <a:r>
              <a:rPr lang="en-US" dirty="0"/>
              <a:t>Any care &gt;= 1 CD4 or VL in 2017</a:t>
            </a:r>
          </a:p>
          <a:p>
            <a:r>
              <a:rPr lang="en-US" dirty="0"/>
              <a:t>Retained in care &gt;= 2 CD4 or VL at least 3 months apart in 2017</a:t>
            </a:r>
          </a:p>
          <a:p>
            <a:r>
              <a:rPr lang="en-US" dirty="0"/>
              <a:t>Viral suppression (VS) = VL&lt;200 copies/ml on most recent viral load in 2017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03132" y="4060699"/>
            <a:ext cx="18677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N=55,513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7378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Adults and Adolescents Living with Diagnosed HIV, by Gender, Georgia</a:t>
            </a:r>
            <a:r>
              <a:rPr lang="en-US" sz="2800" b="1" dirty="0">
                <a:latin typeface="Calibri" pitchFamily="34" charset="0"/>
              </a:rPr>
              <a:t>, </a:t>
            </a:r>
            <a:r>
              <a:rPr lang="en-US" sz="2800" b="1" dirty="0"/>
              <a:t>2017</a:t>
            </a:r>
            <a:endParaRPr lang="en-US" sz="28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10"/>
            <p:extLst/>
          </p:nvPr>
        </p:nvGraphicFramePr>
        <p:xfrm>
          <a:off x="838200" y="1784350"/>
          <a:ext cx="10515600" cy="4437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Rectangle 2"/>
          <p:cNvSpPr/>
          <p:nvPr/>
        </p:nvSpPr>
        <p:spPr>
          <a:xfrm>
            <a:off x="1815018" y="5097294"/>
            <a:ext cx="10376981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Adults and adolescents &gt;= age 13, diagnosed by 12/31/2016, living as of 12/31/2017</a:t>
            </a:r>
          </a:p>
          <a:p>
            <a:r>
              <a:rPr lang="en-US" dirty="0">
                <a:solidFill>
                  <a:prstClr val="black"/>
                </a:solidFill>
              </a:rPr>
              <a:t>Current address Georgia</a:t>
            </a:r>
          </a:p>
          <a:p>
            <a:r>
              <a:rPr lang="en-US" dirty="0">
                <a:solidFill>
                  <a:prstClr val="black"/>
                </a:solidFill>
              </a:rPr>
              <a:t>Any care &gt;= 1 CD4 or VL in 2017</a:t>
            </a:r>
          </a:p>
          <a:p>
            <a:r>
              <a:rPr lang="en-US" dirty="0">
                <a:solidFill>
                  <a:prstClr val="black"/>
                </a:solidFill>
              </a:rPr>
              <a:t>Retained in care &gt;= 2 CD4 or VL at least 3 months apart in 2017</a:t>
            </a:r>
          </a:p>
          <a:p>
            <a:r>
              <a:rPr lang="en-US" dirty="0">
                <a:solidFill>
                  <a:prstClr val="black"/>
                </a:solidFill>
              </a:rPr>
              <a:t>Viral suppression (VS) = VL&lt;200 copies/ml on most recent viral load in 2017</a:t>
            </a:r>
          </a:p>
        </p:txBody>
      </p:sp>
      <p:graphicFrame>
        <p:nvGraphicFramePr>
          <p:cNvPr id="8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53372374"/>
              </p:ext>
            </p:extLst>
          </p:nvPr>
        </p:nvGraphicFramePr>
        <p:xfrm>
          <a:off x="980872" y="1431141"/>
          <a:ext cx="8610600" cy="358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2217468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Adults and Adolescents Living with Diagnosed HIV, by Current Age (in Years), Georgia</a:t>
            </a:r>
            <a:r>
              <a:rPr lang="en-US" sz="2800" b="1" dirty="0">
                <a:latin typeface="Calibri" pitchFamily="34" charset="0"/>
              </a:rPr>
              <a:t>, </a:t>
            </a:r>
            <a:r>
              <a:rPr lang="en-US" sz="2800" b="1" dirty="0"/>
              <a:t>2017</a:t>
            </a:r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1815019" y="5175116"/>
            <a:ext cx="10376981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Adults and adolescents &gt;= age 13, diagnosed by 12/31/2016, living as of 12/31/2017</a:t>
            </a:r>
          </a:p>
          <a:p>
            <a:r>
              <a:rPr lang="en-US" dirty="0">
                <a:solidFill>
                  <a:prstClr val="black"/>
                </a:solidFill>
              </a:rPr>
              <a:t>Current address Georgia</a:t>
            </a:r>
          </a:p>
          <a:p>
            <a:r>
              <a:rPr lang="en-US" dirty="0">
                <a:solidFill>
                  <a:prstClr val="black"/>
                </a:solidFill>
              </a:rPr>
              <a:t>Any care &gt;= 1 CD4 or VL in 2017</a:t>
            </a:r>
          </a:p>
          <a:p>
            <a:r>
              <a:rPr lang="en-US" dirty="0">
                <a:solidFill>
                  <a:prstClr val="black"/>
                </a:solidFill>
              </a:rPr>
              <a:t>Retained in care &gt;= 2 CD4 or VL at least 3 months apart in 2017</a:t>
            </a:r>
          </a:p>
          <a:p>
            <a:r>
              <a:rPr lang="en-US" dirty="0">
                <a:solidFill>
                  <a:prstClr val="black"/>
                </a:solidFill>
              </a:rPr>
              <a:t>Viral suppression (VS) = VL&lt;200 copies/ml on most recent viral load in 2017</a:t>
            </a:r>
          </a:p>
        </p:txBody>
      </p:sp>
      <p:graphicFrame>
        <p:nvGraphicFramePr>
          <p:cNvPr id="8" name="Content Placeholder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893955353"/>
              </p:ext>
            </p:extLst>
          </p:nvPr>
        </p:nvGraphicFramePr>
        <p:xfrm>
          <a:off x="1050588" y="1112901"/>
          <a:ext cx="88392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268216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Adults and Adolescents Living with Diagnosed HIV, by Race/Ethnicity, Georgia</a:t>
            </a:r>
            <a:r>
              <a:rPr lang="en-US" sz="2800" b="1" dirty="0">
                <a:latin typeface="Calibri" pitchFamily="34" charset="0"/>
              </a:rPr>
              <a:t>, </a:t>
            </a:r>
            <a:r>
              <a:rPr lang="en-US" sz="2800" b="1" dirty="0"/>
              <a:t>2017</a:t>
            </a:r>
            <a:endParaRPr lang="en-US" sz="28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3372469002"/>
              </p:ext>
            </p:extLst>
          </p:nvPr>
        </p:nvGraphicFramePr>
        <p:xfrm>
          <a:off x="1986064" y="1823260"/>
          <a:ext cx="10515600" cy="4437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Rectangle 2"/>
          <p:cNvSpPr/>
          <p:nvPr/>
        </p:nvSpPr>
        <p:spPr>
          <a:xfrm>
            <a:off x="1815018" y="5097294"/>
            <a:ext cx="10376981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Adults and adolescents &gt;= age 13, diagnosed by 12/31/2016, living as of 12/31/2017</a:t>
            </a:r>
          </a:p>
          <a:p>
            <a:r>
              <a:rPr lang="en-US" dirty="0">
                <a:solidFill>
                  <a:prstClr val="black"/>
                </a:solidFill>
              </a:rPr>
              <a:t>Current address Georgia</a:t>
            </a:r>
          </a:p>
          <a:p>
            <a:r>
              <a:rPr lang="en-US" dirty="0">
                <a:solidFill>
                  <a:prstClr val="black"/>
                </a:solidFill>
              </a:rPr>
              <a:t>Any care &gt;= 1 CD4 or VL in 2017</a:t>
            </a:r>
          </a:p>
          <a:p>
            <a:r>
              <a:rPr lang="en-US" dirty="0">
                <a:solidFill>
                  <a:prstClr val="black"/>
                </a:solidFill>
              </a:rPr>
              <a:t>Retained in care &gt;= 2 CD4 or VL at least 3 months apart in 2017</a:t>
            </a:r>
          </a:p>
          <a:p>
            <a:r>
              <a:rPr lang="en-US" dirty="0">
                <a:solidFill>
                  <a:prstClr val="black"/>
                </a:solidFill>
              </a:rPr>
              <a:t>Viral suppression (VS) = VL&lt;200 copies/ml on most recent viral load in 2017</a:t>
            </a:r>
          </a:p>
        </p:txBody>
      </p:sp>
      <p:graphicFrame>
        <p:nvGraphicFramePr>
          <p:cNvPr id="8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35138969"/>
              </p:ext>
            </p:extLst>
          </p:nvPr>
        </p:nvGraphicFramePr>
        <p:xfrm>
          <a:off x="838200" y="1454990"/>
          <a:ext cx="8382000" cy="358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3906793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Adults and Adolescents Living with Diagnosed HIV, by Race/Ethnicity, Georgia</a:t>
            </a:r>
            <a:r>
              <a:rPr lang="en-US" sz="2800" b="1" dirty="0">
                <a:latin typeface="Calibri" pitchFamily="34" charset="0"/>
              </a:rPr>
              <a:t>, </a:t>
            </a:r>
            <a:r>
              <a:rPr lang="en-US" sz="2800" b="1" dirty="0"/>
              <a:t>2017</a:t>
            </a:r>
            <a:endParaRPr lang="en-US" sz="28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858684108"/>
              </p:ext>
            </p:extLst>
          </p:nvPr>
        </p:nvGraphicFramePr>
        <p:xfrm>
          <a:off x="3503578" y="1881626"/>
          <a:ext cx="10515600" cy="4437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Rectangle 2"/>
          <p:cNvSpPr/>
          <p:nvPr/>
        </p:nvSpPr>
        <p:spPr>
          <a:xfrm>
            <a:off x="1815018" y="5097294"/>
            <a:ext cx="10376981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Adults and adolescents &gt;= age 13, diagnosed by 12/31/2016, living as of 12/31/2017</a:t>
            </a:r>
          </a:p>
          <a:p>
            <a:r>
              <a:rPr lang="en-US" dirty="0">
                <a:solidFill>
                  <a:prstClr val="black"/>
                </a:solidFill>
              </a:rPr>
              <a:t>Current address Georgia</a:t>
            </a:r>
          </a:p>
          <a:p>
            <a:r>
              <a:rPr lang="en-US" dirty="0">
                <a:solidFill>
                  <a:prstClr val="black"/>
                </a:solidFill>
              </a:rPr>
              <a:t>Any care &gt;= 1 CD4 or VL in 2017</a:t>
            </a:r>
          </a:p>
          <a:p>
            <a:r>
              <a:rPr lang="en-US" dirty="0">
                <a:solidFill>
                  <a:prstClr val="black"/>
                </a:solidFill>
              </a:rPr>
              <a:t>Retained in care &gt;= 2 CD4 or VL at least 3 months apart in 2017</a:t>
            </a:r>
          </a:p>
          <a:p>
            <a:r>
              <a:rPr lang="en-US" dirty="0">
                <a:solidFill>
                  <a:prstClr val="black"/>
                </a:solidFill>
              </a:rPr>
              <a:t>Viral suppression (VS) = VL&lt;200 copies/ml on most recent viral load in 2017</a:t>
            </a:r>
          </a:p>
        </p:txBody>
      </p:sp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22999811"/>
              </p:ext>
            </p:extLst>
          </p:nvPr>
        </p:nvGraphicFramePr>
        <p:xfrm>
          <a:off x="1011677" y="1364324"/>
          <a:ext cx="8305800" cy="358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8118938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75CCB83-B4FD-C04F-B0E1-221FAB691B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44749"/>
            <a:ext cx="9201150" cy="849337"/>
          </a:xfrm>
        </p:spPr>
        <p:txBody>
          <a:bodyPr>
            <a:noAutofit/>
          </a:bodyPr>
          <a:lstStyle/>
          <a:p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Transmission category definitions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337B978-CEB6-6B46-823A-263A92D0DEE3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itchFamily="34" charset="0"/>
              </a:rPr>
              <a:t>Multiple imputation was used to assign transmission category where missing</a:t>
            </a: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alibri" pitchFamily="34" charset="0"/>
              </a:rPr>
              <a:t>MSM = Male to male sexual contact</a:t>
            </a: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alibri" pitchFamily="34" charset="0"/>
              </a:rPr>
              <a:t>IDU = Injection drug use</a:t>
            </a: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alibri" pitchFamily="34" charset="0"/>
              </a:rPr>
              <a:t>MSM/IDU = Male to male sexual contact and injection drug use</a:t>
            </a: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alibri" pitchFamily="34" charset="0"/>
              </a:rPr>
              <a:t>HET = Heterosexual contact with a person known to have, or to be at high risk for, HIV infection</a:t>
            </a: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alibri" pitchFamily="34" charset="0"/>
              </a:rPr>
              <a:t>Other = hemophilia, blood transfusion, perinatal exposure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69337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Adults and Adolescents Living with Diagnosed HIV, by Transmission Category, Georgia</a:t>
            </a:r>
            <a:r>
              <a:rPr lang="en-US" sz="2800" b="1" dirty="0">
                <a:latin typeface="Calibri" pitchFamily="34" charset="0"/>
              </a:rPr>
              <a:t>, </a:t>
            </a:r>
            <a:r>
              <a:rPr lang="en-US" sz="2800" b="1" dirty="0"/>
              <a:t>2017</a:t>
            </a:r>
            <a:endParaRPr lang="en-US" sz="28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10"/>
            <p:extLst/>
          </p:nvPr>
        </p:nvGraphicFramePr>
        <p:xfrm>
          <a:off x="838200" y="1784350"/>
          <a:ext cx="10515600" cy="4437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Rectangle 2"/>
          <p:cNvSpPr/>
          <p:nvPr/>
        </p:nvSpPr>
        <p:spPr>
          <a:xfrm>
            <a:off x="1815018" y="5252831"/>
            <a:ext cx="10376981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Adults and adolescents &gt;= age 13, diagnosed by 12/31/2016, living as of 12/31/2017</a:t>
            </a:r>
          </a:p>
          <a:p>
            <a:r>
              <a:rPr lang="en-US" dirty="0">
                <a:solidFill>
                  <a:prstClr val="black"/>
                </a:solidFill>
              </a:rPr>
              <a:t>Current address Georgia</a:t>
            </a:r>
          </a:p>
          <a:p>
            <a:r>
              <a:rPr lang="en-US" dirty="0">
                <a:solidFill>
                  <a:prstClr val="black"/>
                </a:solidFill>
              </a:rPr>
              <a:t>Any care &gt;= 1 CD4 or VL in 2017</a:t>
            </a:r>
          </a:p>
          <a:p>
            <a:r>
              <a:rPr lang="en-US" dirty="0">
                <a:solidFill>
                  <a:prstClr val="black"/>
                </a:solidFill>
              </a:rPr>
              <a:t>Retained in care &gt;= 2 CD4 or VL at least 3 months apart in 2017</a:t>
            </a:r>
          </a:p>
          <a:p>
            <a:r>
              <a:rPr lang="en-US" dirty="0">
                <a:solidFill>
                  <a:prstClr val="black"/>
                </a:solidFill>
              </a:rPr>
              <a:t>Viral suppression (VS) = VL&lt;200 copies/ml on most recent viral load in 2017</a:t>
            </a:r>
          </a:p>
        </p:txBody>
      </p:sp>
      <p:graphicFrame>
        <p:nvGraphicFramePr>
          <p:cNvPr id="8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63221715"/>
              </p:ext>
            </p:extLst>
          </p:nvPr>
        </p:nvGraphicFramePr>
        <p:xfrm>
          <a:off x="1815018" y="1516389"/>
          <a:ext cx="8590441" cy="37893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830377542"/>
      </p:ext>
    </p:extLst>
  </p:cSld>
  <p:clrMapOvr>
    <a:masterClrMapping/>
  </p:clrMapOvr>
</p:sld>
</file>

<file path=ppt/theme/theme1.xml><?xml version="1.0" encoding="utf-8"?>
<a:theme xmlns:a="http://schemas.openxmlformats.org/drawingml/2006/main" name="Final DPH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SM Symposium" id="{B94C475E-E579-CB4E-AEC4-54A9F6952019}" vid="{3C4EA84A-40C7-F94F-9857-9C41297D7C29}"/>
    </a:ext>
  </a:extLst>
</a:theme>
</file>

<file path=ppt/theme/theme10.xml><?xml version="1.0" encoding="utf-8"?>
<a:theme xmlns:a="http://schemas.openxmlformats.org/drawingml/2006/main" name="5_Final DPH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SM Symposium" id="{B94C475E-E579-CB4E-AEC4-54A9F6952019}" vid="{3C4EA84A-40C7-F94F-9857-9C41297D7C29}"/>
    </a:ext>
  </a:extLst>
</a:theme>
</file>

<file path=ppt/theme/theme1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Final DPH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SM Symposium" id="{B94C475E-E579-CB4E-AEC4-54A9F6952019}" vid="{3C4EA84A-40C7-F94F-9857-9C41297D7C29}"/>
    </a:ext>
  </a:extLst>
</a:theme>
</file>

<file path=ppt/theme/theme3.xml><?xml version="1.0" encoding="utf-8"?>
<a:theme xmlns:a="http://schemas.openxmlformats.org/drawingml/2006/main" name="2_Final DPH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SM Symposium" id="{B94C475E-E579-CB4E-AEC4-54A9F6952019}" vid="{3C4EA84A-40C7-F94F-9857-9C41297D7C29}"/>
    </a:ext>
  </a:extLst>
</a:theme>
</file>

<file path=ppt/theme/theme4.xml><?xml version="1.0" encoding="utf-8"?>
<a:theme xmlns:a="http://schemas.openxmlformats.org/drawingml/2006/main" name="DPH Power Point Template July 2018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nal DPH Theme" id="{E1CCD909-0D60-49BD-A0F7-5463BC2A0010}" vid="{91C0C1DB-AF6D-4B8B-8C55-A08C88F13158}"/>
    </a:ext>
  </a:extLst>
</a:theme>
</file>

<file path=ppt/theme/theme5.xml><?xml version="1.0" encoding="utf-8"?>
<a:theme xmlns:a="http://schemas.openxmlformats.org/drawingml/2006/main" name="1_DPH Power Point Template July 2018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nal DPH Theme" id="{E1CCD909-0D60-49BD-A0F7-5463BC2A0010}" vid="{91C0C1DB-AF6D-4B8B-8C55-A08C88F13158}"/>
    </a:ext>
  </a:extLst>
</a:theme>
</file>

<file path=ppt/theme/theme6.xml><?xml version="1.0" encoding="utf-8"?>
<a:theme xmlns:a="http://schemas.openxmlformats.org/drawingml/2006/main" name="2_DPH Power Point Template July 2018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nal DPH Theme" id="{E1CCD909-0D60-49BD-A0F7-5463BC2A0010}" vid="{91C0C1DB-AF6D-4B8B-8C55-A08C88F13158}"/>
    </a:ext>
  </a:extLst>
</a:theme>
</file>

<file path=ppt/theme/theme7.xml><?xml version="1.0" encoding="utf-8"?>
<a:theme xmlns:a="http://schemas.openxmlformats.org/drawingml/2006/main" name="3_DPH Power Point Template July 2018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nal DPH Theme" id="{E1CCD909-0D60-49BD-A0F7-5463BC2A0010}" vid="{91C0C1DB-AF6D-4B8B-8C55-A08C88F13158}"/>
    </a:ext>
  </a:extLst>
</a:theme>
</file>

<file path=ppt/theme/theme8.xml><?xml version="1.0" encoding="utf-8"?>
<a:theme xmlns:a="http://schemas.openxmlformats.org/drawingml/2006/main" name="3_Final DPH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SM Symposium" id="{B94C475E-E579-CB4E-AEC4-54A9F6952019}" vid="{3C4EA84A-40C7-F94F-9857-9C41297D7C29}"/>
    </a:ext>
  </a:extLst>
</a:theme>
</file>

<file path=ppt/theme/theme9.xml><?xml version="1.0" encoding="utf-8"?>
<a:theme xmlns:a="http://schemas.openxmlformats.org/drawingml/2006/main" name="4_Final DPH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SM Symposium" id="{B94C475E-E579-CB4E-AEC4-54A9F6952019}" vid="{3C4EA84A-40C7-F94F-9857-9C41297D7C2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1080</TotalTime>
  <Words>2084</Words>
  <Application>Microsoft Macintosh PowerPoint</Application>
  <PresentationFormat>Widescreen</PresentationFormat>
  <Paragraphs>243</Paragraphs>
  <Slides>20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10</vt:i4>
      </vt:variant>
      <vt:variant>
        <vt:lpstr>Slide Titles</vt:lpstr>
      </vt:variant>
      <vt:variant>
        <vt:i4>20</vt:i4>
      </vt:variant>
    </vt:vector>
  </HeadingPairs>
  <TitlesOfParts>
    <vt:vector size="35" baseType="lpstr">
      <vt:lpstr>Arial</vt:lpstr>
      <vt:lpstr>Calibri</vt:lpstr>
      <vt:lpstr>Segoe UI</vt:lpstr>
      <vt:lpstr>Segoe UI Light</vt:lpstr>
      <vt:lpstr>Segoe UI Semibold</vt:lpstr>
      <vt:lpstr>Final DPH Theme</vt:lpstr>
      <vt:lpstr>1_Final DPH Theme</vt:lpstr>
      <vt:lpstr>2_Final DPH Theme</vt:lpstr>
      <vt:lpstr>DPH Power Point Template July 2018</vt:lpstr>
      <vt:lpstr>1_DPH Power Point Template July 2018</vt:lpstr>
      <vt:lpstr>2_DPH Power Point Template July 2018</vt:lpstr>
      <vt:lpstr>3_DPH Power Point Template July 2018</vt:lpstr>
      <vt:lpstr>3_Final DPH Theme</vt:lpstr>
      <vt:lpstr>4_Final DPH Theme</vt:lpstr>
      <vt:lpstr>5_Final DPH Theme</vt:lpstr>
      <vt:lpstr>Georgia HIV Care Continuum Update: Persons Living with HIV, and Persons Diagnosed with HIV, 2017</vt:lpstr>
      <vt:lpstr>Persons Living with HIV Care Continuum Methodology, Georgia, 2017</vt:lpstr>
      <vt:lpstr>Adults and Adolescents Living with Diagnosed HIV, Georgia, 2017</vt:lpstr>
      <vt:lpstr>Adults and Adolescents Living with Diagnosed HIV, by Gender, Georgia, 2017</vt:lpstr>
      <vt:lpstr>Adults and Adolescents Living with Diagnosed HIV, by Current Age (in Years), Georgia, 2017</vt:lpstr>
      <vt:lpstr>Adults and Adolescents Living with Diagnosed HIV, by Race/Ethnicity, Georgia, 2017</vt:lpstr>
      <vt:lpstr>Adults and Adolescents Living with Diagnosed HIV, by Race/Ethnicity, Georgia, 2017</vt:lpstr>
      <vt:lpstr>Transmission category definitions</vt:lpstr>
      <vt:lpstr>Adults and Adolescents Living with Diagnosed HIV, by Transmission Category, Georgia, 2017</vt:lpstr>
      <vt:lpstr>Viral suppression among adults and adolescents retained in care, Georgia, 2014-2017</vt:lpstr>
      <vt:lpstr>New HIV Diagnoses Care Continuum Methodology, Georgia, 2017</vt:lpstr>
      <vt:lpstr>New HIV Diagnoses Care Continuum Methodology, Georgia, 2017, continued</vt:lpstr>
      <vt:lpstr>Caveats and clarifications</vt:lpstr>
      <vt:lpstr>Adults and Adolescents Newly Diagnosed with HIV, Georgia, 2017</vt:lpstr>
      <vt:lpstr>Adults and Adolescents Newly Diagnosed with HIV, by Gender, Georgia, 2017</vt:lpstr>
      <vt:lpstr>Adults and Adolescents Newly Diagnosed with HIV, by Race/Ethnicity, Georgia, 2017</vt:lpstr>
      <vt:lpstr>Adults and Adolescents Newly Diagnosed with HIV, by Race/Ethnicity, Georgia, 2017</vt:lpstr>
      <vt:lpstr>Adults and Adolescents Newly Diagnosed with HIV, by Current Age (in Years), Georgia, 2017</vt:lpstr>
      <vt:lpstr>Adults and Adolescents Newly Diagnosed with HIV, by Transmission Category, Georgia, 2017</vt:lpstr>
      <vt:lpstr>Viral suppression among newly diagnosed adults and adolescents retained in care, Georgia, 2014-2017</vt:lpstr>
    </vt:vector>
  </TitlesOfParts>
  <LinksUpToDate>false</LinksUpToDate>
  <SharedDoc>false</SharedDoc>
  <HyperlinksChanged>false</HyperlinksChanged>
  <AppVersion>15.0037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Pascale Wortley</dc:creator>
  <cp:lastModifiedBy>Emma Stacey</cp:lastModifiedBy>
  <cp:revision>45</cp:revision>
  <cp:lastPrinted>2019-01-18T19:06:13Z</cp:lastPrinted>
  <dcterms:created xsi:type="dcterms:W3CDTF">2018-11-19T17:00:26Z</dcterms:created>
  <dcterms:modified xsi:type="dcterms:W3CDTF">2019-08-01T20:08:53Z</dcterms:modified>
</cp:coreProperties>
</file>