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5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2593" autoAdjust="0"/>
  </p:normalViewPr>
  <p:slideViewPr>
    <p:cSldViewPr>
      <p:cViewPr varScale="1">
        <p:scale>
          <a:sx n="103" d="100"/>
          <a:sy n="103" d="100"/>
        </p:scale>
        <p:origin x="1672" y="184"/>
      </p:cViewPr>
      <p:guideLst>
        <p:guide orient="horz" pos="2160"/>
        <p:guide pos="2880"/>
      </p:guideLst>
    </p:cSldViewPr>
  </p:slideViewPr>
  <p:outlineViewPr>
    <p:cViewPr>
      <p:scale>
        <a:sx n="33" d="100"/>
        <a:sy n="33" d="100"/>
      </p:scale>
      <p:origin x="0" y="-8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6C90A-380E-4FAC-9D54-69B16540883E}" type="datetimeFigureOut">
              <a:rPr lang="en-US" smtClean="0"/>
              <a:pPr/>
              <a:t>11/10/16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A4C5D-ED2F-454E-B746-A9B376FA7B88}" type="slidenum">
              <a:rPr lang="en-US" smtClean="0"/>
              <a:pPr/>
              <a:t>‹#›</a:t>
            </a:fld>
            <a:endParaRPr lang="en-US"/>
          </a:p>
        </p:txBody>
      </p:sp>
    </p:spTree>
    <p:extLst>
      <p:ext uri="{BB962C8B-B14F-4D97-AF65-F5344CB8AC3E}">
        <p14:creationId xmlns:p14="http://schemas.microsoft.com/office/powerpoint/2010/main" val="141438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Aft>
                <a:spcPct val="0"/>
              </a:spcAft>
            </a:pPr>
            <a:r>
              <a:rPr lang="en-US" dirty="0" smtClean="0"/>
              <a:t>Effective treatment requires successful HIV diagnosis as well as linkage and retention in HIV care - this is the HIV care continuum.</a:t>
            </a:r>
          </a:p>
          <a:p>
            <a:pPr marL="0" indent="0" eaLnBrk="1" hangingPunct="1">
              <a:spcAft>
                <a:spcPct val="0"/>
              </a:spcAft>
            </a:pPr>
            <a:endParaRPr lang="en-US" dirty="0" smtClean="0"/>
          </a:p>
          <a:p>
            <a:pPr marL="0" indent="0" eaLnBrk="1" hangingPunct="1">
              <a:spcAft>
                <a:spcPct val="0"/>
              </a:spcAft>
            </a:pPr>
            <a:r>
              <a:rPr lang="en-US" dirty="0" smtClean="0"/>
              <a:t>To be the most impactful, public health strategies that address gaps in the HIV care continuum will require detailed information on disproportionately impacted populations.</a:t>
            </a:r>
            <a:endParaRPr lang="en-US" b="1" dirty="0" smtClean="0">
              <a:solidFill>
                <a:srgbClr val="FF0000"/>
              </a:solidFill>
              <a:sym typeface="Segoe UI" pitchFamily="34" charset="0"/>
            </a:endParaRPr>
          </a:p>
          <a:p>
            <a:pPr marL="0" indent="0" eaLnBrk="1" hangingPunct="1">
              <a:spcAft>
                <a:spcPct val="0"/>
              </a:spcAft>
            </a:pPr>
            <a:endParaRPr lang="en-US" b="0" dirty="0" smtClean="0">
              <a:solidFill>
                <a:srgbClr val="FF0000"/>
              </a:solidFill>
              <a:sym typeface="Segoe UI" pitchFamily="34" charset="0"/>
            </a:endParaRPr>
          </a:p>
          <a:p>
            <a:pPr marL="0" indent="0" eaLnBrk="1" hangingPunct="1">
              <a:spcAft>
                <a:spcPct val="0"/>
              </a:spcAft>
            </a:pPr>
            <a:r>
              <a:rPr lang="en-US" b="0" dirty="0" smtClean="0">
                <a:solidFill>
                  <a:srgbClr val="FF0000"/>
                </a:solidFill>
                <a:sym typeface="Segoe UI" pitchFamily="34" charset="0"/>
              </a:rPr>
              <a:t>HIVContinuum.org</a:t>
            </a:r>
            <a:r>
              <a:rPr lang="en-US" dirty="0" smtClean="0">
                <a:sym typeface="Segoe UI" pitchFamily="34" charset="0"/>
              </a:rPr>
              <a:t> is a compilation of interactive, online maps that allows users to connect with complex information about the HIV care continuum in several highly impacted cities in the U.S.</a:t>
            </a:r>
          </a:p>
          <a:p>
            <a:pPr marL="0" indent="0" eaLnBrk="1" hangingPunct="1">
              <a:spcAft>
                <a:spcPct val="0"/>
              </a:spcAft>
            </a:pPr>
            <a:endParaRPr lang="en-US" b="0" dirty="0" smtClean="0">
              <a:solidFill>
                <a:srgbClr val="FF0000"/>
              </a:solidFill>
              <a:sym typeface="Segoe UI" pitchFamily="34" charset="0"/>
            </a:endParaRPr>
          </a:p>
          <a:p>
            <a:pPr marL="0" indent="0" eaLnBrk="1" hangingPunct="1">
              <a:spcAft>
                <a:spcPct val="0"/>
              </a:spcAft>
            </a:pPr>
            <a:r>
              <a:rPr lang="en-US" b="0" dirty="0" smtClean="0">
                <a:solidFill>
                  <a:srgbClr val="FF0000"/>
                </a:solidFill>
                <a:sym typeface="Segoe UI" pitchFamily="34" charset="0"/>
              </a:rPr>
              <a:t>HIVContinuum.org</a:t>
            </a:r>
            <a:r>
              <a:rPr lang="en-US" dirty="0" smtClean="0">
                <a:sym typeface="Segoe UI" pitchFamily="34" charset="0"/>
              </a:rPr>
              <a:t> is powered by AIDSVu and uses public health surveillance data to increase understanding of the HIV treatment cascade by visualizing the impact of HIV on specific demographic groups, neighborhoods and zip codes.</a:t>
            </a:r>
          </a:p>
          <a:p>
            <a:endParaRPr lang="en-US" dirty="0"/>
          </a:p>
        </p:txBody>
      </p:sp>
      <p:sp>
        <p:nvSpPr>
          <p:cNvPr id="4" name="Slide Number Placeholder 3"/>
          <p:cNvSpPr>
            <a:spLocks noGrp="1"/>
          </p:cNvSpPr>
          <p:nvPr>
            <p:ph type="sldNum" sz="quarter" idx="10"/>
          </p:nvPr>
        </p:nvSpPr>
        <p:spPr/>
        <p:txBody>
          <a:bodyPr/>
          <a:lstStyle/>
          <a:p>
            <a:fld id="{741A4C5D-ED2F-454E-B746-A9B376FA7B88}" type="slidenum">
              <a:rPr lang="en-US" smtClean="0"/>
              <a:pPr/>
              <a:t>1</a:t>
            </a:fld>
            <a:endParaRPr lang="en-US"/>
          </a:p>
        </p:txBody>
      </p:sp>
    </p:spTree>
    <p:extLst>
      <p:ext uri="{BB962C8B-B14F-4D97-AF65-F5344CB8AC3E}">
        <p14:creationId xmlns:p14="http://schemas.microsoft.com/office/powerpoint/2010/main" val="144909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dirty="0" smtClean="0">
                <a:effectLst/>
              </a:rPr>
              <a:t>HIV Viral Load Suppression in 2012 Among Those Newly Diagnosed 2007-2011</a:t>
            </a:r>
            <a:r>
              <a:rPr lang="en-US" sz="1200" dirty="0" smtClean="0"/>
              <a:t>, by ZIP Code, New</a:t>
            </a:r>
            <a:r>
              <a:rPr lang="en-US" sz="1200" baseline="0" dirty="0" smtClean="0"/>
              <a:t> Orleans</a:t>
            </a:r>
            <a:endParaRPr lang="en-US" sz="1200" dirty="0" smtClean="0"/>
          </a:p>
          <a:p>
            <a:pPr fontAlgn="auto">
              <a:spcAft>
                <a:spcPts val="0"/>
              </a:spcAft>
              <a:defRPr/>
            </a:pPr>
            <a:endParaRPr lang="en-US" sz="1200" dirty="0" smtClean="0"/>
          </a:p>
          <a:p>
            <a:pPr fontAlgn="auto">
              <a:spcAft>
                <a:spcPts val="0"/>
              </a:spcAft>
              <a:defRPr/>
            </a:pPr>
            <a:r>
              <a:rPr lang="en-US" sz="1200" dirty="0" smtClean="0"/>
              <a:t>HIV viral load suppression is defined as the</a:t>
            </a:r>
            <a:r>
              <a:rPr lang="en-US" sz="1200" baseline="0" dirty="0" smtClean="0"/>
              <a:t> most recent viral load </a:t>
            </a:r>
            <a:r>
              <a:rPr lang="en-US" sz="1200" u="sng" baseline="0" dirty="0" smtClean="0"/>
              <a:t>&lt;</a:t>
            </a:r>
            <a:r>
              <a:rPr lang="en-US" sz="1200" u="none" baseline="0" dirty="0" smtClean="0"/>
              <a:t> 200 copies/ml</a:t>
            </a:r>
            <a:r>
              <a:rPr lang="en-US" sz="1200" u="none" kern="1200" baseline="0" dirty="0" smtClean="0">
                <a:solidFill>
                  <a:schemeClr val="tx1"/>
                </a:solidFill>
                <a:effectLst/>
                <a:latin typeface="+mn-lt"/>
                <a:ea typeface="+mn-ea"/>
                <a:cs typeface="+mn-cs"/>
              </a:rPr>
              <a:t>. </a:t>
            </a:r>
            <a:endParaRPr lang="en-US" sz="1200" u="none" dirty="0" smtClean="0"/>
          </a:p>
          <a:p>
            <a:pPr fontAlgn="auto">
              <a:spcAft>
                <a:spcPts val="0"/>
              </a:spcAft>
              <a:defRPr/>
            </a:pPr>
            <a:r>
              <a:rPr lang="en-US" dirty="0" smtClean="0"/>
              <a:t>
Data reflect cases with a date of initial diagnosis 2007-</a:t>
            </a:r>
            <a:r>
              <a:rPr lang="en-US" baseline="0" dirty="0" smtClean="0"/>
              <a:t>2011 and</a:t>
            </a:r>
            <a:r>
              <a:rPr lang="en-US" dirty="0" smtClean="0"/>
              <a:t> reported through </a:t>
            </a:r>
            <a:r>
              <a:rPr lang="en-US" sz="800" dirty="0" smtClean="0">
                <a:latin typeface="Helvetica" pitchFamily="34" charset="0"/>
              </a:rPr>
              <a:t>10/30/2014</a:t>
            </a:r>
            <a:r>
              <a:rPr lang="en-US" dirty="0" smtClean="0"/>
              <a:t>. Data reflect cases from ZIP Codes in</a:t>
            </a:r>
            <a:r>
              <a:rPr lang="en-US" baseline="0" dirty="0" smtClean="0"/>
              <a:t> Orleans and Jefferson Parishes</a:t>
            </a:r>
            <a:r>
              <a:rPr lang="en-US" dirty="0" smtClean="0"/>
              <a:t>. Cases missing ZIP Code at diagnosis are excluded from the maps.</a:t>
            </a:r>
          </a:p>
          <a:p>
            <a:pPr fontAlgn="auto">
              <a:spcAft>
                <a:spcPts val="0"/>
              </a:spcAf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Linkage to care, engagement</a:t>
            </a:r>
            <a:r>
              <a:rPr lang="en-US" sz="800" baseline="0" dirty="0" smtClean="0">
                <a:latin typeface="Helvetica" panose="020B0604020202020204" pitchFamily="34" charset="0"/>
                <a:cs typeface="Helvetica" panose="020B0604020202020204" pitchFamily="34" charset="0"/>
              </a:rPr>
              <a:t> in care, </a:t>
            </a:r>
            <a:r>
              <a:rPr lang="en-US" sz="800" dirty="0" smtClean="0">
                <a:latin typeface="Helvetica" panose="020B0604020202020204" pitchFamily="34" charset="0"/>
                <a:cs typeface="Helvetica" panose="020B0604020202020204" pitchFamily="34" charset="0"/>
              </a:rPr>
              <a:t>and viral suppression are new indicators and rapidly developing, and thus accuracy and completeness will improve over time. </a:t>
            </a:r>
            <a:r>
              <a:rPr lang="en-US"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10</a:t>
            </a:fld>
            <a:endParaRPr lang="en-US">
              <a:solidFill>
                <a:srgbClr val="000000"/>
              </a:solidFill>
            </a:endParaRPr>
          </a:p>
        </p:txBody>
      </p:sp>
    </p:spTree>
    <p:extLst>
      <p:ext uri="{BB962C8B-B14F-4D97-AF65-F5344CB8AC3E}">
        <p14:creationId xmlns:p14="http://schemas.microsoft.com/office/powerpoint/2010/main" val="1187251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0" fontAlgn="auto" latinLnBrk="0" hangingPunct="0">
              <a:lnSpc>
                <a:spcPct val="100000"/>
              </a:lnSpc>
              <a:spcBef>
                <a:spcPct val="30000"/>
              </a:spcBef>
              <a:spcAft>
                <a:spcPts val="0"/>
              </a:spcAft>
              <a:buClrTx/>
              <a:buSzTx/>
              <a:buFontTx/>
              <a:buNone/>
              <a:tabLst/>
              <a:defRPr/>
            </a:pPr>
            <a:r>
              <a:rPr lang="en-US" sz="1200" dirty="0" smtClean="0"/>
              <a:t>The HIV Care Continuum Among Those Newly Diagnosed with HIV, by Demographic Groups, New</a:t>
            </a:r>
            <a:r>
              <a:rPr lang="en-US" sz="1200" baseline="0" dirty="0" smtClean="0"/>
              <a:t> Orleans</a:t>
            </a:r>
            <a:r>
              <a:rPr lang="en-US" sz="1200" dirty="0" smtClean="0"/>
              <a:t>, 2007-2011 </a:t>
            </a:r>
          </a:p>
          <a:p>
            <a:pPr fontAlgn="auto">
              <a:spcAft>
                <a:spcPts val="0"/>
              </a:spcAft>
              <a:defRPr/>
            </a:pPr>
            <a:endParaRPr lang="en-US" sz="1200" dirty="0" smtClean="0"/>
          </a:p>
          <a:p>
            <a:r>
              <a:rPr lang="en-US" sz="1200" kern="1200" dirty="0" smtClean="0">
                <a:solidFill>
                  <a:schemeClr val="tx1"/>
                </a:solidFill>
                <a:effectLst/>
                <a:latin typeface="+mn-lt"/>
                <a:ea typeface="+mn-ea"/>
                <a:cs typeface="+mn-cs"/>
              </a:rPr>
              <a:t>The color within each box corresponds to the most frequent category of the outcome at the ZIP Code level for each sub-group. The categories for new HIV diagnoses were created from the overall data, therefore no mode exists (gray box).</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 New HIV diagnoses 2007-2011 per 100,000 persons </a:t>
            </a:r>
          </a:p>
          <a:p>
            <a:r>
              <a:rPr lang="en-US" sz="1200" kern="1200" dirty="0" smtClean="0">
                <a:solidFill>
                  <a:schemeClr val="tx1"/>
                </a:solidFill>
                <a:effectLst/>
                <a:latin typeface="+mn-lt"/>
                <a:ea typeface="+mn-ea"/>
                <a:cs typeface="+mn-cs"/>
              </a:rPr>
              <a:t>2 Proportion with AIDS within 3 months of diagnosis </a:t>
            </a:r>
          </a:p>
          <a:p>
            <a:r>
              <a:rPr lang="en-US" sz="1200" kern="1200" dirty="0" smtClean="0">
                <a:solidFill>
                  <a:schemeClr val="tx1"/>
                </a:solidFill>
                <a:effectLst/>
                <a:latin typeface="+mn-lt"/>
                <a:ea typeface="+mn-ea"/>
                <a:cs typeface="+mn-cs"/>
              </a:rPr>
              <a:t>3 Proportion with a CD4 or viral load within 3 months of diagnosis </a:t>
            </a:r>
          </a:p>
          <a:p>
            <a:r>
              <a:rPr lang="en-US" sz="1200" kern="1200" dirty="0" smtClean="0">
                <a:solidFill>
                  <a:schemeClr val="tx1"/>
                </a:solidFill>
                <a:effectLst/>
                <a:latin typeface="+mn-lt"/>
                <a:ea typeface="+mn-ea"/>
                <a:cs typeface="+mn-cs"/>
              </a:rPr>
              <a:t>4 Proportion with a CD4 or viral load in 2012 </a:t>
            </a:r>
          </a:p>
          <a:p>
            <a:r>
              <a:rPr lang="en-US" sz="1200" kern="1200" dirty="0" smtClean="0">
                <a:solidFill>
                  <a:schemeClr val="tx1"/>
                </a:solidFill>
                <a:effectLst/>
                <a:latin typeface="+mn-lt"/>
                <a:ea typeface="+mn-ea"/>
                <a:cs typeface="+mn-cs"/>
              </a:rPr>
              <a:t>5 Proportion with suppressed HIV viral load in 2012</a:t>
            </a:r>
          </a:p>
          <a:p>
            <a:pPr fontAlgn="auto">
              <a:spcAft>
                <a:spcPts val="0"/>
              </a:spcAft>
              <a:defRPr/>
            </a:pPr>
            <a:r>
              <a:rPr lang="en-US" dirty="0" smtClean="0"/>
              <a:t>
Data reflect cases with a date of initial diagnosis 2007-</a:t>
            </a:r>
            <a:r>
              <a:rPr lang="en-US" baseline="0" dirty="0" smtClean="0"/>
              <a:t>2011 and</a:t>
            </a:r>
            <a:r>
              <a:rPr lang="en-US" dirty="0" smtClean="0"/>
              <a:t> reported through </a:t>
            </a:r>
            <a:r>
              <a:rPr lang="en-US" sz="800" dirty="0" smtClean="0">
                <a:latin typeface="Helvetica" pitchFamily="34" charset="0"/>
              </a:rPr>
              <a:t>10/30/2014</a:t>
            </a:r>
            <a:r>
              <a:rPr lang="en-US" dirty="0" smtClean="0"/>
              <a:t>. Data reflect cases from ZIP Codes in</a:t>
            </a:r>
            <a:r>
              <a:rPr lang="en-US" baseline="0" dirty="0" smtClean="0"/>
              <a:t> Orleans and Jefferson Parishes</a:t>
            </a:r>
            <a:r>
              <a:rPr lang="en-US" dirty="0" smtClean="0"/>
              <a:t>. Cases missing ZIP Code at diagnosis are excluded from the maps.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11</a:t>
            </a:fld>
            <a:endParaRPr lang="en-US">
              <a:solidFill>
                <a:srgbClr val="000000"/>
              </a:solidFill>
            </a:endParaRPr>
          </a:p>
        </p:txBody>
      </p:sp>
    </p:spTree>
    <p:extLst>
      <p:ext uri="{BB962C8B-B14F-4D97-AF65-F5344CB8AC3E}">
        <p14:creationId xmlns:p14="http://schemas.microsoft.com/office/powerpoint/2010/main" val="4037108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p:cNvSpPr>
          <p:nvPr>
            <p:ph type="sldImg"/>
          </p:nvPr>
        </p:nvSpPr>
        <p:spPr bwMode="auto">
          <a:xfrm>
            <a:off x="1143000" y="685800"/>
            <a:ext cx="4572000" cy="34290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61795" name="Notes Placeholder 2"/>
          <p:cNvSpPr>
            <a:spLocks noGrp="1"/>
          </p:cNvSpPr>
          <p:nvPr>
            <p:ph type="body" idx="1"/>
          </p:nvPr>
        </p:nvSpPr>
        <p:spPr bwMode="auto">
          <a:xfrm>
            <a:off x="685800" y="4343400"/>
            <a:ext cx="5486400" cy="43370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80963" eaLnBrk="1" hangingPunct="1">
              <a:spcBef>
                <a:spcPct val="0"/>
              </a:spcBef>
            </a:pPr>
            <a:r>
              <a:rPr lang="en-US" dirty="0" smtClean="0"/>
              <a:t>HIV care</a:t>
            </a:r>
            <a:r>
              <a:rPr lang="en-US" baseline="0" dirty="0" smtClean="0"/>
              <a:t> continuum </a:t>
            </a:r>
            <a:r>
              <a:rPr lang="en-US" dirty="0" smtClean="0"/>
              <a:t>data on </a:t>
            </a:r>
            <a:r>
              <a:rPr lang="en-US" dirty="0" err="1" smtClean="0"/>
              <a:t>HIVContinuum</a:t>
            </a:r>
            <a:r>
              <a:rPr lang="en-US" dirty="0" smtClean="0"/>
              <a:t> may differ slightly from data released by local HIV surveillance programs because of different analysis criteria</a:t>
            </a:r>
            <a:r>
              <a:rPr lang="en-US" baseline="0" dirty="0" smtClean="0"/>
              <a:t> and indicator definitions</a:t>
            </a:r>
            <a:r>
              <a:rPr lang="en-US" dirty="0" smtClean="0"/>
              <a:t>.</a:t>
            </a:r>
          </a:p>
          <a:p>
            <a:pPr marL="80963" eaLnBrk="1" hangingPunct="1">
              <a:spcBef>
                <a:spcPct val="0"/>
              </a:spcBef>
              <a:buFontTx/>
              <a:buNone/>
            </a:pPr>
            <a:endParaRPr lang="en-US" dirty="0" smtClean="0"/>
          </a:p>
          <a:p>
            <a:pPr marL="80963" eaLnBrk="1" hangingPunct="1">
              <a:spcBef>
                <a:spcPct val="0"/>
              </a:spcBef>
            </a:pPr>
            <a:r>
              <a:rPr lang="en-US" sz="1100" dirty="0" err="1" smtClean="0">
                <a:cs typeface="Calibri" pitchFamily="34" charset="0"/>
                <a:sym typeface="Segoe UI" pitchFamily="34" charset="0"/>
              </a:rPr>
              <a:t>HIVContinuum</a:t>
            </a:r>
            <a:r>
              <a:rPr lang="en-US" sz="1100" dirty="0" smtClean="0">
                <a:cs typeface="Calibri" pitchFamily="34" charset="0"/>
                <a:sym typeface="Segoe UI" pitchFamily="34" charset="0"/>
              </a:rPr>
              <a:t> maps do not reflect undiagnosed cases.</a:t>
            </a:r>
          </a:p>
          <a:p>
            <a:pPr marL="80963" eaLnBrk="1" hangingPunct="1">
              <a:spcBef>
                <a:spcPct val="0"/>
              </a:spcBef>
              <a:buFontTx/>
              <a:buNone/>
            </a:pPr>
            <a:endParaRPr lang="en-US" dirty="0" smtClean="0"/>
          </a:p>
          <a:p>
            <a:pPr eaLnBrk="1" hangingPunct="1">
              <a:spcAft>
                <a:spcPct val="0"/>
              </a:spcAft>
              <a:buFont typeface="Arial" pitchFamily="34" charset="0"/>
              <a:buNone/>
            </a:pPr>
            <a:r>
              <a:rPr lang="en-US" sz="1200" dirty="0" smtClean="0"/>
              <a:t>As is standard in the display of health statistics, data generated from a numerator less than 12 are considered unstable and should be interpreted with caution – this situation occurs frequently with HIV care continuum mapping at this level of detail.</a:t>
            </a:r>
          </a:p>
          <a:p>
            <a:pPr eaLnBrk="1" hangingPunct="1">
              <a:spcAft>
                <a:spcPct val="0"/>
              </a:spcAft>
              <a:buFont typeface="Arial" pitchFamily="34" charset="0"/>
              <a:buNone/>
            </a:pPr>
            <a:endParaRPr lang="en-US" sz="1200" dirty="0" smtClean="0">
              <a:sym typeface="Segoe UI" pitchFamily="34" charset="0"/>
            </a:endParaRPr>
          </a:p>
          <a:p>
            <a:pPr eaLnBrk="1" hangingPunct="1">
              <a:spcAft>
                <a:spcPct val="0"/>
              </a:spcAft>
              <a:buFont typeface="Arial" pitchFamily="34" charset="0"/>
              <a:buNone/>
            </a:pPr>
            <a:r>
              <a:rPr lang="en-US" sz="1200" dirty="0" smtClean="0"/>
              <a:t>The case definitions and data systems for new HIV diagnoses and late HIV diagnoses are standard in HIV case surveillance, but standardization for the other indicators used here is still a work-in-progress.</a:t>
            </a:r>
            <a:endParaRPr lang="en-US" dirty="0" smtClean="0"/>
          </a:p>
          <a:p>
            <a:pPr marL="80963" eaLnBrk="1" hangingPunct="1">
              <a:spcBef>
                <a:spcPct val="0"/>
              </a:spcBef>
              <a:buFontTx/>
              <a:buNone/>
            </a:pPr>
            <a:endParaRPr lang="en-US" dirty="0" smtClean="0"/>
          </a:p>
        </p:txBody>
      </p:sp>
    </p:spTree>
    <p:extLst>
      <p:ext uri="{BB962C8B-B14F-4D97-AF65-F5344CB8AC3E}">
        <p14:creationId xmlns:p14="http://schemas.microsoft.com/office/powerpoint/2010/main" val="632261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1A4C5D-ED2F-454E-B746-A9B376FA7B88}" type="slidenum">
              <a:rPr lang="en-US" smtClean="0"/>
              <a:pPr/>
              <a:t>13</a:t>
            </a:fld>
            <a:endParaRPr lang="en-US"/>
          </a:p>
        </p:txBody>
      </p:sp>
    </p:spTree>
    <p:extLst>
      <p:ext uri="{BB962C8B-B14F-4D97-AF65-F5344CB8AC3E}">
        <p14:creationId xmlns:p14="http://schemas.microsoft.com/office/powerpoint/2010/main" val="2445333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spcAft>
                <a:spcPct val="0"/>
              </a:spcAft>
            </a:pPr>
            <a:r>
              <a:rPr lang="en-US" dirty="0" smtClean="0"/>
              <a:t>Effective treatment requires successful HIV diagnosis as well as linkage and retention in HIV care - this is the HIV care continuum.</a:t>
            </a:r>
          </a:p>
          <a:p>
            <a:pPr marL="0" indent="0" eaLnBrk="1" hangingPunct="1">
              <a:spcAft>
                <a:spcPct val="0"/>
              </a:spcAft>
            </a:pPr>
            <a:endParaRPr lang="en-US" dirty="0" smtClean="0"/>
          </a:p>
          <a:p>
            <a:pPr marL="0" indent="0" eaLnBrk="1" hangingPunct="1">
              <a:spcAft>
                <a:spcPct val="0"/>
              </a:spcAft>
            </a:pPr>
            <a:r>
              <a:rPr lang="en-US" dirty="0" smtClean="0"/>
              <a:t>To be the most impactful, public health strategies that address gaps in the HIV care continuum will require detailed information on disproportionately impacted populations.</a:t>
            </a:r>
            <a:endParaRPr lang="en-US" b="1" dirty="0" smtClean="0">
              <a:solidFill>
                <a:srgbClr val="FF0000"/>
              </a:solidFill>
              <a:sym typeface="Segoe UI" pitchFamily="34" charset="0"/>
            </a:endParaRPr>
          </a:p>
          <a:p>
            <a:pPr marL="0" indent="0" eaLnBrk="1" hangingPunct="1">
              <a:spcAft>
                <a:spcPct val="0"/>
              </a:spcAft>
            </a:pPr>
            <a:endParaRPr lang="en-US" b="0" dirty="0" smtClean="0">
              <a:solidFill>
                <a:srgbClr val="FF0000"/>
              </a:solidFill>
              <a:sym typeface="Segoe UI" pitchFamily="34" charset="0"/>
            </a:endParaRPr>
          </a:p>
          <a:p>
            <a:pPr marL="0" indent="0" eaLnBrk="1" hangingPunct="1">
              <a:spcAft>
                <a:spcPct val="0"/>
              </a:spcAft>
            </a:pPr>
            <a:r>
              <a:rPr lang="en-US" b="0" dirty="0" smtClean="0">
                <a:solidFill>
                  <a:srgbClr val="FF0000"/>
                </a:solidFill>
                <a:sym typeface="Segoe UI" pitchFamily="34" charset="0"/>
              </a:rPr>
              <a:t>HIVContinuum.org</a:t>
            </a:r>
            <a:r>
              <a:rPr lang="en-US" dirty="0" smtClean="0">
                <a:sym typeface="Segoe UI" pitchFamily="34" charset="0"/>
              </a:rPr>
              <a:t> is a compilation of interactive, online maps that allows users to connect with complex information about the HIV care continuum in several highly impacted cities in the U.S.</a:t>
            </a:r>
          </a:p>
          <a:p>
            <a:pPr marL="0" indent="0" eaLnBrk="1" hangingPunct="1">
              <a:spcAft>
                <a:spcPct val="0"/>
              </a:spcAft>
            </a:pPr>
            <a:endParaRPr lang="en-US" b="0" dirty="0" smtClean="0">
              <a:solidFill>
                <a:srgbClr val="FF0000"/>
              </a:solidFill>
              <a:sym typeface="Segoe UI" pitchFamily="34" charset="0"/>
            </a:endParaRPr>
          </a:p>
          <a:p>
            <a:pPr marL="0" indent="0" eaLnBrk="1" hangingPunct="1">
              <a:spcAft>
                <a:spcPct val="0"/>
              </a:spcAft>
            </a:pPr>
            <a:r>
              <a:rPr lang="en-US" b="0" dirty="0" smtClean="0">
                <a:solidFill>
                  <a:srgbClr val="FF0000"/>
                </a:solidFill>
                <a:sym typeface="Segoe UI" pitchFamily="34" charset="0"/>
              </a:rPr>
              <a:t>HIVContinuum.org</a:t>
            </a:r>
            <a:r>
              <a:rPr lang="en-US" dirty="0" smtClean="0">
                <a:sym typeface="Segoe UI" pitchFamily="34" charset="0"/>
              </a:rPr>
              <a:t> is powered by </a:t>
            </a:r>
            <a:r>
              <a:rPr lang="en-US" dirty="0" err="1" smtClean="0">
                <a:sym typeface="Segoe UI" pitchFamily="34" charset="0"/>
              </a:rPr>
              <a:t>AIDSVu</a:t>
            </a:r>
            <a:r>
              <a:rPr lang="en-US" dirty="0" smtClean="0">
                <a:sym typeface="Segoe UI" pitchFamily="34" charset="0"/>
              </a:rPr>
              <a:t> and uses public health surveillance data to increase understanding of the HIV treatment cascade by visualizing the impact of HIV on specific demographic groups, neighborhoods and zip codes.</a:t>
            </a:r>
          </a:p>
          <a:p>
            <a:endParaRPr lang="en-US" dirty="0"/>
          </a:p>
        </p:txBody>
      </p:sp>
      <p:sp>
        <p:nvSpPr>
          <p:cNvPr id="4" name="Slide Number Placeholder 3"/>
          <p:cNvSpPr>
            <a:spLocks noGrp="1"/>
          </p:cNvSpPr>
          <p:nvPr>
            <p:ph type="sldNum" sz="quarter" idx="10"/>
          </p:nvPr>
        </p:nvSpPr>
        <p:spPr/>
        <p:txBody>
          <a:bodyPr/>
          <a:lstStyle/>
          <a:p>
            <a:fld id="{741A4C5D-ED2F-454E-B746-A9B376FA7B88}" type="slidenum">
              <a:rPr lang="en-US" smtClean="0"/>
              <a:pPr/>
              <a:t>2</a:t>
            </a:fld>
            <a:endParaRPr lang="en-US"/>
          </a:p>
        </p:txBody>
      </p:sp>
    </p:spTree>
    <p:extLst>
      <p:ext uri="{BB962C8B-B14F-4D97-AF65-F5344CB8AC3E}">
        <p14:creationId xmlns:p14="http://schemas.microsoft.com/office/powerpoint/2010/main" val="3588175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9365" eaLnBrk="1" fontAlgn="auto" hangingPunct="1">
              <a:lnSpc>
                <a:spcPct val="90000"/>
              </a:lnSpc>
              <a:spcBef>
                <a:spcPts val="0"/>
              </a:spcBef>
              <a:spcAft>
                <a:spcPts val="0"/>
              </a:spcAft>
              <a:defRPr/>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uses data from trusted sources to populate its interactive maps. </a:t>
            </a:r>
          </a:p>
          <a:p>
            <a:pPr marL="79365" eaLnBrk="1" fontAlgn="auto" hangingPunct="1">
              <a:lnSpc>
                <a:spcPct val="90000"/>
              </a:lnSpc>
              <a:spcBef>
                <a:spcPts val="0"/>
              </a:spcBef>
              <a:spcAft>
                <a:spcPts val="0"/>
              </a:spcAft>
              <a:defRPr/>
            </a:pPr>
            <a:endParaRPr lang="en-US" dirty="0" smtClean="0">
              <a:solidFill>
                <a:srgbClr val="000000"/>
              </a:solidFill>
              <a:cs typeface="Calibri" pitchFamily="34" charset="0"/>
              <a:sym typeface="Calibri" pitchFamily="34" charset="0"/>
            </a:endParaRPr>
          </a:p>
          <a:p>
            <a:pPr marL="79365" eaLnBrk="1" fontAlgn="auto" hangingPunct="1">
              <a:lnSpc>
                <a:spcPct val="90000"/>
              </a:lnSpc>
              <a:spcBef>
                <a:spcPts val="0"/>
              </a:spcBef>
              <a:spcAft>
                <a:spcPts val="0"/>
              </a:spcAft>
              <a:defRPr/>
            </a:pPr>
            <a:r>
              <a:rPr lang="en-US" dirty="0" smtClean="0">
                <a:solidFill>
                  <a:srgbClr val="000000"/>
                </a:solidFill>
                <a:cs typeface="Calibri" pitchFamily="34" charset="0"/>
                <a:sym typeface="Calibri" pitchFamily="34" charset="0"/>
              </a:rPr>
              <a:t>Neighborhood and ZIP Code data come directly from jurisdictions’ health departments. </a:t>
            </a:r>
          </a:p>
          <a:p>
            <a:pPr marL="79365" eaLnBrk="1" fontAlgn="auto" hangingPunct="1">
              <a:lnSpc>
                <a:spcPct val="90000"/>
              </a:lnSpc>
              <a:spcBef>
                <a:spcPts val="0"/>
              </a:spcBef>
              <a:spcAft>
                <a:spcPts val="0"/>
              </a:spcAft>
              <a:defRPr/>
            </a:pPr>
            <a:endParaRPr lang="en-US" dirty="0" smtClean="0">
              <a:solidFill>
                <a:srgbClr val="000000"/>
              </a:solidFill>
              <a:cs typeface="Calibri" pitchFamily="34" charset="0"/>
              <a:sym typeface="Calibri" pitchFamily="34" charset="0"/>
            </a:endParaRPr>
          </a:p>
          <a:p>
            <a:pPr marL="79365" eaLnBrk="1" fontAlgn="auto" hangingPunct="1">
              <a:lnSpc>
                <a:spcPct val="90000"/>
              </a:lnSpc>
              <a:spcBef>
                <a:spcPts val="0"/>
              </a:spcBef>
              <a:spcAft>
                <a:spcPts val="0"/>
              </a:spcAft>
              <a:defRPr/>
            </a:pPr>
            <a:r>
              <a:rPr lang="en-US" dirty="0" smtClean="0">
                <a:solidFill>
                  <a:srgbClr val="000000"/>
                </a:solidFill>
                <a:cs typeface="Calibri" pitchFamily="34" charset="0"/>
                <a:sym typeface="Calibri" pitchFamily="34" charset="0"/>
              </a:rPr>
              <a:t>The following indicators of the HIV</a:t>
            </a:r>
            <a:r>
              <a:rPr lang="en-US" baseline="0" dirty="0" smtClean="0">
                <a:solidFill>
                  <a:srgbClr val="000000"/>
                </a:solidFill>
                <a:cs typeface="Calibri" pitchFamily="34" charset="0"/>
                <a:sym typeface="Calibri" pitchFamily="34" charset="0"/>
              </a:rPr>
              <a:t> care continuum are mapped overall and by gender, race/ethnicity and age group: </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New HIV Diagnoses</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Late HIV Diagnoses</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Linkage to HIV Care</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Engagement in HIV Care</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HIV Viral Suppression</a:t>
            </a:r>
            <a:endParaRPr lang="en-US" dirty="0">
              <a:solidFill>
                <a:srgbClr val="000000"/>
              </a:solidFill>
              <a:cs typeface="Calibri" pitchFamily="34" charset="0"/>
              <a:sym typeface="Calibri" pitchFamily="34" charset="0"/>
            </a:endParaRPr>
          </a:p>
        </p:txBody>
      </p:sp>
      <p:sp>
        <p:nvSpPr>
          <p:cNvPr id="4" name="Slide Number Placeholder 3"/>
          <p:cNvSpPr>
            <a:spLocks noGrp="1"/>
          </p:cNvSpPr>
          <p:nvPr>
            <p:ph type="sldNum" sz="quarter" idx="10"/>
          </p:nvPr>
        </p:nvSpPr>
        <p:spPr/>
        <p:txBody>
          <a:bodyPr/>
          <a:lstStyle/>
          <a:p>
            <a:fld id="{741A4C5D-ED2F-454E-B746-A9B376FA7B88}" type="slidenum">
              <a:rPr lang="en-US" smtClean="0"/>
              <a:pPr/>
              <a:t>3</a:t>
            </a:fld>
            <a:endParaRPr lang="en-US"/>
          </a:p>
        </p:txBody>
      </p:sp>
    </p:spTree>
    <p:extLst>
      <p:ext uri="{BB962C8B-B14F-4D97-AF65-F5344CB8AC3E}">
        <p14:creationId xmlns:p14="http://schemas.microsoft.com/office/powerpoint/2010/main" val="3547186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7788" marR="0" indent="0" algn="l" defTabSz="914400" rtl="0" eaLnBrk="1" fontAlgn="base" latinLnBrk="0" hangingPunct="1">
              <a:lnSpc>
                <a:spcPct val="100000"/>
              </a:lnSpc>
              <a:spcBef>
                <a:spcPct val="0"/>
              </a:spcBef>
              <a:spcAft>
                <a:spcPct val="0"/>
              </a:spcAft>
              <a:buClrTx/>
              <a:buSzTx/>
              <a:buFontTx/>
              <a:buNone/>
              <a:tabLst/>
              <a:defRPr/>
            </a:pPr>
            <a:r>
              <a:rPr lang="en-US" dirty="0" smtClean="0">
                <a:solidFill>
                  <a:srgbClr val="000000"/>
                </a:solidFill>
                <a:cs typeface="Calibri" pitchFamily="34" charset="0"/>
                <a:sym typeface="Calibri" pitchFamily="34" charset="0"/>
              </a:rPr>
              <a:t>HIVContinuum can play a direct role in supporting the National HIV/AIDS Strategy goals. The President</a:t>
            </a:r>
            <a:r>
              <a:rPr lang="en-US" baseline="0" dirty="0" smtClean="0">
                <a:solidFill>
                  <a:srgbClr val="000000"/>
                </a:solidFill>
                <a:cs typeface="Calibri" pitchFamily="34" charset="0"/>
                <a:sym typeface="Calibri" pitchFamily="34" charset="0"/>
              </a:rPr>
              <a:t> of the United States recently called for acceleration of our progress on the National Strategy through an initiative focused on the HIV care continuum. </a:t>
            </a:r>
            <a:endParaRPr lang="en-US" dirty="0" smtClean="0">
              <a:solidFill>
                <a:srgbClr val="000000"/>
              </a:solidFill>
              <a:cs typeface="Calibri" pitchFamily="34" charset="0"/>
              <a:sym typeface="Calibri" pitchFamily="34" charset="0"/>
            </a:endParaRPr>
          </a:p>
          <a:p>
            <a:pPr marL="77788" eaLnBrk="1" hangingPunct="1">
              <a:spcBef>
                <a:spcPct val="0"/>
              </a:spcBef>
            </a:pPr>
            <a:endParaRPr lang="en-US" dirty="0" smtClean="0">
              <a:solidFill>
                <a:srgbClr val="000000"/>
              </a:solidFill>
              <a:cs typeface="Calibri" pitchFamily="34" charset="0"/>
              <a:sym typeface="Calibri" pitchFamily="34" charset="0"/>
            </a:endParaRPr>
          </a:p>
          <a:p>
            <a:pPr marL="77788" eaLnBrk="1" hangingPunct="1">
              <a:spcBef>
                <a:spcPct val="0"/>
              </a:spcBef>
            </a:pPr>
            <a:r>
              <a:rPr lang="en-US" dirty="0" smtClean="0">
                <a:solidFill>
                  <a:srgbClr val="000000"/>
                </a:solidFill>
                <a:cs typeface="Calibri" pitchFamily="34" charset="0"/>
                <a:sym typeface="Calibri" pitchFamily="34" charset="0"/>
              </a:rPr>
              <a:t>HIVContinuum images can increase a community’s awareness of the problem and lead directly to more action to prevent new HIV infections and</a:t>
            </a:r>
            <a:r>
              <a:rPr lang="en-US" baseline="0" dirty="0" smtClean="0">
                <a:solidFill>
                  <a:srgbClr val="000000"/>
                </a:solidFill>
                <a:cs typeface="Calibri" pitchFamily="34" charset="0"/>
                <a:sym typeface="Calibri" pitchFamily="34" charset="0"/>
              </a:rPr>
              <a:t> improve HIV diagnosis, care and treatment</a:t>
            </a:r>
            <a:r>
              <a:rPr lang="en-US" dirty="0" smtClean="0">
                <a:solidFill>
                  <a:srgbClr val="000000"/>
                </a:solidFill>
                <a:cs typeface="Calibri" pitchFamily="34" charset="0"/>
                <a:sym typeface="Calibri" pitchFamily="34" charset="0"/>
              </a:rPr>
              <a:t>.   </a:t>
            </a:r>
          </a:p>
          <a:p>
            <a:pPr marL="77788" eaLnBrk="1" hangingPunct="1">
              <a:spcBef>
                <a:spcPct val="0"/>
              </a:spcBef>
            </a:pPr>
            <a:endParaRPr lang="en-US" dirty="0" smtClean="0">
              <a:solidFill>
                <a:srgbClr val="000000"/>
              </a:solidFill>
              <a:cs typeface="Calibri" pitchFamily="34" charset="0"/>
              <a:sym typeface="Calibri" pitchFamily="34" charset="0"/>
            </a:endParaRPr>
          </a:p>
          <a:p>
            <a:pPr marL="77788" eaLnBrk="1" hangingPunct="1">
              <a:spcBef>
                <a:spcPct val="0"/>
              </a:spcBef>
            </a:pPr>
            <a:r>
              <a:rPr lang="en-US" dirty="0" smtClean="0">
                <a:solidFill>
                  <a:srgbClr val="000000"/>
                </a:solidFill>
                <a:cs typeface="Calibri" pitchFamily="34" charset="0"/>
                <a:sym typeface="Calibri" pitchFamily="34" charset="0"/>
              </a:rPr>
              <a:t>HIVContinuum can also be a resource to identify areas and populations most highly affected by HIV, and where HIV prevention, care and treatment resources may be most needed and most impactful. </a:t>
            </a:r>
          </a:p>
          <a:p>
            <a:pPr marL="77788" eaLnBrk="1" hangingPunct="1">
              <a:spcBef>
                <a:spcPct val="0"/>
              </a:spcBef>
            </a:pPr>
            <a:endParaRPr lang="en-US" dirty="0" smtClean="0">
              <a:solidFill>
                <a:srgbClr val="000000"/>
              </a:solidFill>
              <a:cs typeface="Calibri" pitchFamily="34" charset="0"/>
              <a:sym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741A4C5D-ED2F-454E-B746-A9B376FA7B88}" type="slidenum">
              <a:rPr lang="en-US" smtClean="0"/>
              <a:pPr/>
              <a:t>4</a:t>
            </a:fld>
            <a:endParaRPr lang="en-US"/>
          </a:p>
        </p:txBody>
      </p:sp>
    </p:spTree>
    <p:extLst>
      <p:ext uri="{BB962C8B-B14F-4D97-AF65-F5344CB8AC3E}">
        <p14:creationId xmlns:p14="http://schemas.microsoft.com/office/powerpoint/2010/main" val="297822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dirty="0" smtClean="0"/>
              <a:t>Five-year risk of new HIV diagnosis, by ZIP Code, New</a:t>
            </a:r>
            <a:r>
              <a:rPr lang="en-US" sz="1200" baseline="0" dirty="0" smtClean="0"/>
              <a:t> Orleans</a:t>
            </a:r>
            <a:r>
              <a:rPr lang="en-US" sz="1200" dirty="0" smtClean="0"/>
              <a:t>, 2007-2011</a:t>
            </a:r>
            <a:r>
              <a:rPr lang="en-US" dirty="0" smtClean="0"/>
              <a:t>
This map shows the reported ZIP-Code-level risk  of new HIV diagnosis during a 5-year period</a:t>
            </a:r>
            <a:r>
              <a:rPr lang="en-US" baseline="0" dirty="0" smtClean="0"/>
              <a:t> (2007-2011) </a:t>
            </a:r>
            <a:r>
              <a:rPr lang="en-US" dirty="0" smtClean="0"/>
              <a:t>per 100,000 population in 2010. 
Data reflect cases with a date of initial diagnosis 2007-</a:t>
            </a:r>
            <a:r>
              <a:rPr lang="en-US" baseline="0" dirty="0" smtClean="0"/>
              <a:t>2011 and</a:t>
            </a:r>
            <a:r>
              <a:rPr lang="en-US" dirty="0" smtClean="0"/>
              <a:t> reported through </a:t>
            </a:r>
            <a:r>
              <a:rPr lang="en-US" sz="800" dirty="0" smtClean="0">
                <a:latin typeface="Helvetica" pitchFamily="34" charset="0"/>
              </a:rPr>
              <a:t>10/30/2014</a:t>
            </a:r>
            <a:r>
              <a:rPr lang="en-US" dirty="0" smtClean="0"/>
              <a:t>. Data reflect cases from ZIP Codes in</a:t>
            </a:r>
            <a:r>
              <a:rPr lang="en-US" baseline="0" dirty="0" smtClean="0"/>
              <a:t> Orleans and Jefferson Parishes</a:t>
            </a:r>
            <a:r>
              <a:rPr lang="en-US" dirty="0" smtClean="0"/>
              <a:t>. Cases missing ZIP Code at diagnosis are excluded from the maps.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Linkage</a:t>
            </a:r>
            <a:r>
              <a:rPr lang="en-US" sz="800" baseline="0" dirty="0" smtClean="0">
                <a:latin typeface="Helvetica" panose="020B0604020202020204" pitchFamily="34" charset="0"/>
                <a:cs typeface="Helvetica" panose="020B0604020202020204" pitchFamily="34" charset="0"/>
              </a:rPr>
              <a:t> to care, engagement in care, </a:t>
            </a:r>
            <a:r>
              <a:rPr lang="en-US" sz="800" dirty="0" smtClean="0">
                <a:latin typeface="Helvetica" panose="020B0604020202020204" pitchFamily="34" charset="0"/>
                <a:cs typeface="Helvetica" panose="020B0604020202020204" pitchFamily="34" charset="0"/>
              </a:rPr>
              <a:t>and viral suppression are new indicators and rapidly developing, and thus accuracy and completeness will improve over time. </a:t>
            </a:r>
            <a:r>
              <a:rPr lang="en-US"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5</a:t>
            </a:fld>
            <a:endParaRPr lang="en-US">
              <a:solidFill>
                <a:srgbClr val="000000"/>
              </a:solidFill>
            </a:endParaRPr>
          </a:p>
        </p:txBody>
      </p:sp>
    </p:spTree>
    <p:extLst>
      <p:ext uri="{BB962C8B-B14F-4D97-AF65-F5344CB8AC3E}">
        <p14:creationId xmlns:p14="http://schemas.microsoft.com/office/powerpoint/2010/main" val="137807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dirty="0" smtClean="0"/>
              <a:t>Proportion of those newly</a:t>
            </a:r>
            <a:r>
              <a:rPr lang="en-US" sz="1200" baseline="0" dirty="0" smtClean="0"/>
              <a:t> diagnosed with HIV late in the c</a:t>
            </a:r>
            <a:r>
              <a:rPr lang="en-US" sz="1200" dirty="0" smtClean="0"/>
              <a:t>ourse of HIV infection, by ZIP Code, New</a:t>
            </a:r>
            <a:r>
              <a:rPr lang="en-US" sz="1200" baseline="0" dirty="0" smtClean="0"/>
              <a:t> Orleans</a:t>
            </a:r>
            <a:r>
              <a:rPr lang="en-US" sz="1200" dirty="0" smtClean="0"/>
              <a:t>, 2007-2011. </a:t>
            </a:r>
          </a:p>
          <a:p>
            <a:pPr fontAlgn="auto">
              <a:spcAft>
                <a:spcPts val="0"/>
              </a:spcAft>
              <a:defRPr/>
            </a:pPr>
            <a:endParaRPr lang="en-US" sz="1200" dirty="0" smtClean="0"/>
          </a:p>
          <a:p>
            <a:pPr fontAlgn="auto">
              <a:spcAft>
                <a:spcPts val="0"/>
              </a:spcAft>
              <a:defRPr/>
            </a:pPr>
            <a:r>
              <a:rPr lang="en-US" sz="1200" dirty="0" smtClean="0"/>
              <a:t>Late HIV diagnosis was defined as </a:t>
            </a:r>
            <a:r>
              <a:rPr lang="en-US" sz="1200" kern="1200" dirty="0" smtClean="0">
                <a:solidFill>
                  <a:schemeClr val="tx1"/>
                </a:solidFill>
                <a:effectLst/>
                <a:latin typeface="+mn-lt"/>
                <a:ea typeface="+mn-ea"/>
                <a:cs typeface="+mn-cs"/>
              </a:rPr>
              <a:t>immunologic or clinical AIDS (new CDC classification as A3, B3, or C1-C3) within 3 months of initial HIV diagnosis.</a:t>
            </a:r>
            <a:endParaRPr lang="en-US" sz="1200" dirty="0" smtClean="0"/>
          </a:p>
          <a:p>
            <a:pPr fontAlgn="auto">
              <a:spcAft>
                <a:spcPts val="0"/>
              </a:spcAft>
              <a:defRPr/>
            </a:pPr>
            <a:r>
              <a:rPr lang="en-US" dirty="0" smtClean="0"/>
              <a:t>
Data reflect cases with a date of initial diagnosis 2007-</a:t>
            </a:r>
            <a:r>
              <a:rPr lang="en-US" baseline="0" dirty="0" smtClean="0"/>
              <a:t>2011 and</a:t>
            </a:r>
            <a:r>
              <a:rPr lang="en-US" dirty="0" smtClean="0"/>
              <a:t> reported through </a:t>
            </a:r>
            <a:r>
              <a:rPr lang="en-US" sz="800" dirty="0" smtClean="0">
                <a:latin typeface="Helvetica" pitchFamily="34" charset="0"/>
              </a:rPr>
              <a:t>10/30/2014</a:t>
            </a:r>
            <a:r>
              <a:rPr lang="en-US" dirty="0" smtClean="0"/>
              <a:t>. Data reflect cases from ZIP Codes in</a:t>
            </a:r>
            <a:r>
              <a:rPr lang="en-US" baseline="0" dirty="0" smtClean="0"/>
              <a:t> Orleans and Jefferson Parishes</a:t>
            </a:r>
            <a:r>
              <a:rPr lang="en-US" dirty="0" smtClean="0"/>
              <a:t>. Cases missing ZIP Code at diagnosis are excluded from the maps.
</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Linkage to care, engagement in care, and viral suppression are new indicators and rapidly developing, and thus accuracy and completeness will improve over time. </a:t>
            </a:r>
            <a:endParaRPr lang="en-US" dirty="0" smtClean="0"/>
          </a:p>
          <a:p>
            <a:pPr fontAlgn="auto">
              <a:spcAft>
                <a:spcPts val="0"/>
              </a:spcAft>
              <a:defRPr/>
            </a:pPr>
            <a:r>
              <a:rPr lang="en-US"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6</a:t>
            </a:fld>
            <a:endParaRPr lang="en-US">
              <a:solidFill>
                <a:srgbClr val="000000"/>
              </a:solidFill>
            </a:endParaRPr>
          </a:p>
        </p:txBody>
      </p:sp>
    </p:spTree>
    <p:extLst>
      <p:ext uri="{BB962C8B-B14F-4D97-AF65-F5344CB8AC3E}">
        <p14:creationId xmlns:p14="http://schemas.microsoft.com/office/powerpoint/2010/main" val="3126237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dirty="0" smtClean="0"/>
              <a:t>Proportion of Those Newly Diagnosed with HIV 2007-2011 Who were Linked to HIV Care, by ZIP Code, New</a:t>
            </a:r>
            <a:r>
              <a:rPr lang="en-US" sz="1200" baseline="0" dirty="0" smtClean="0"/>
              <a:t> Orleans</a:t>
            </a:r>
            <a:endParaRPr lang="en-US" sz="1200" dirty="0" smtClean="0"/>
          </a:p>
          <a:p>
            <a:pPr fontAlgn="auto">
              <a:spcAft>
                <a:spcPts val="0"/>
              </a:spcAft>
              <a:defRPr/>
            </a:pPr>
            <a:endParaRPr lang="en-US" sz="1200" dirty="0" smtClean="0"/>
          </a:p>
          <a:p>
            <a:pPr fontAlgn="auto">
              <a:spcAft>
                <a:spcPts val="0"/>
              </a:spcAft>
              <a:defRPr/>
            </a:pPr>
            <a:r>
              <a:rPr lang="en-US" sz="1200" dirty="0" smtClean="0"/>
              <a:t>Linkage to HIV care is defined as a</a:t>
            </a:r>
            <a:r>
              <a:rPr lang="en-US" sz="1200" baseline="0" dirty="0" smtClean="0"/>
              <a:t> report of a CD4 count or HIV viral load test within 3 months of initial HIV diagnosis</a:t>
            </a:r>
            <a:r>
              <a:rPr lang="en-US" sz="1200" kern="1200" dirty="0" smtClean="0">
                <a:solidFill>
                  <a:schemeClr val="tx1"/>
                </a:solidFill>
                <a:effectLst/>
                <a:latin typeface="+mn-lt"/>
                <a:ea typeface="+mn-ea"/>
                <a:cs typeface="+mn-cs"/>
              </a:rPr>
              <a:t>. Does not include tests</a:t>
            </a:r>
            <a:r>
              <a:rPr lang="en-US" sz="1200" kern="1200" baseline="0" dirty="0" smtClean="0">
                <a:solidFill>
                  <a:schemeClr val="tx1"/>
                </a:solidFill>
                <a:effectLst/>
                <a:latin typeface="+mn-lt"/>
                <a:ea typeface="+mn-ea"/>
                <a:cs typeface="+mn-cs"/>
              </a:rPr>
              <a:t> done on the same date as the HIV diagnosis. </a:t>
            </a:r>
            <a:endParaRPr lang="en-US" sz="1200" dirty="0" smtClean="0"/>
          </a:p>
          <a:p>
            <a:pPr fontAlgn="auto">
              <a:spcAft>
                <a:spcPts val="0"/>
              </a:spcAft>
              <a:defRPr/>
            </a:pPr>
            <a:r>
              <a:rPr lang="en-US" dirty="0" smtClean="0"/>
              <a:t>
Data reflect cases with a date of initial diagnosis 2007-</a:t>
            </a:r>
            <a:r>
              <a:rPr lang="en-US" baseline="0" dirty="0" smtClean="0"/>
              <a:t>2011 and</a:t>
            </a:r>
            <a:r>
              <a:rPr lang="en-US" dirty="0" smtClean="0"/>
              <a:t> reported through </a:t>
            </a:r>
            <a:r>
              <a:rPr lang="en-US" sz="800" dirty="0" smtClean="0">
                <a:latin typeface="Helvetica" pitchFamily="34" charset="0"/>
              </a:rPr>
              <a:t>10/30/2014</a:t>
            </a:r>
            <a:r>
              <a:rPr lang="en-US" dirty="0" smtClean="0"/>
              <a:t>. Data reflect cases from ZIP Codes in</a:t>
            </a:r>
            <a:r>
              <a:rPr lang="en-US" baseline="0" dirty="0" smtClean="0"/>
              <a:t> Orleans and Jefferson Parishes</a:t>
            </a:r>
            <a:r>
              <a:rPr lang="en-US" dirty="0" smtClean="0"/>
              <a:t>. Cases missing ZIP Code at diagnosis are excluded from the maps.</a:t>
            </a:r>
          </a:p>
          <a:p>
            <a:pPr fontAlgn="auto">
              <a:spcAft>
                <a:spcPts val="0"/>
              </a:spcAf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Linkage </a:t>
            </a:r>
            <a:r>
              <a:rPr lang="en-US" sz="800" baseline="0" dirty="0" smtClean="0">
                <a:latin typeface="Helvetica" panose="020B0604020202020204" pitchFamily="34" charset="0"/>
                <a:cs typeface="Helvetica" panose="020B0604020202020204" pitchFamily="34" charset="0"/>
              </a:rPr>
              <a:t>to care, engagement in care,</a:t>
            </a:r>
            <a:r>
              <a:rPr lang="en-US" sz="800" dirty="0" smtClean="0">
                <a:latin typeface="Helvetica" panose="020B0604020202020204" pitchFamily="34" charset="0"/>
                <a:cs typeface="Helvetica" panose="020B0604020202020204" pitchFamily="34" charset="0"/>
              </a:rPr>
              <a:t> and viral suppression are new indicators and rapidly developing, and thus accuracy and completeness will improve over time. </a:t>
            </a:r>
            <a:r>
              <a:rPr lang="en-US"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7</a:t>
            </a:fld>
            <a:endParaRPr lang="en-US">
              <a:solidFill>
                <a:srgbClr val="000000"/>
              </a:solidFill>
            </a:endParaRPr>
          </a:p>
        </p:txBody>
      </p:sp>
    </p:spTree>
    <p:extLst>
      <p:ext uri="{BB962C8B-B14F-4D97-AF65-F5344CB8AC3E}">
        <p14:creationId xmlns:p14="http://schemas.microsoft.com/office/powerpoint/2010/main" val="903025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dirty="0" smtClean="0"/>
              <a:t>Proportion of Those Newly Diagnosed with HIV 2007-2011 Who were Engaged in HIV Care in 2012, by ZIP Code, New</a:t>
            </a:r>
            <a:r>
              <a:rPr lang="en-US" sz="1200" baseline="0" dirty="0" smtClean="0"/>
              <a:t> Orleans</a:t>
            </a:r>
            <a:endParaRPr lang="en-US" sz="1200" dirty="0" smtClean="0"/>
          </a:p>
          <a:p>
            <a:pPr fontAlgn="auto">
              <a:spcAft>
                <a:spcPts val="0"/>
              </a:spcAft>
              <a:defRPr/>
            </a:pPr>
            <a:endParaRPr lang="en-US" sz="1200" dirty="0" smtClean="0"/>
          </a:p>
          <a:p>
            <a:pPr fontAlgn="auto">
              <a:spcAft>
                <a:spcPts val="0"/>
              </a:spcAft>
              <a:defRPr/>
            </a:pPr>
            <a:r>
              <a:rPr lang="en-US" sz="1200" dirty="0" smtClean="0"/>
              <a:t>Engaged in HIV care is defined as a</a:t>
            </a:r>
            <a:r>
              <a:rPr lang="en-US" sz="1200" baseline="0" dirty="0" smtClean="0"/>
              <a:t> report of a CD4 count or HIV viral load test in 2012 among those who at least one previous CD4 count of HIV viral load test (i.e., those who were linked to HIV care)</a:t>
            </a:r>
            <a:r>
              <a:rPr lang="en-US" sz="1200" kern="1200" baseline="0" dirty="0" smtClean="0">
                <a:solidFill>
                  <a:schemeClr val="tx1"/>
                </a:solidFill>
                <a:effectLst/>
                <a:latin typeface="+mn-lt"/>
                <a:ea typeface="+mn-ea"/>
                <a:cs typeface="+mn-cs"/>
              </a:rPr>
              <a:t>. </a:t>
            </a:r>
            <a:endParaRPr lang="en-US" sz="1200" dirty="0" smtClean="0"/>
          </a:p>
          <a:p>
            <a:pPr fontAlgn="auto">
              <a:spcAft>
                <a:spcPts val="0"/>
              </a:spcAft>
              <a:defRPr/>
            </a:pPr>
            <a:r>
              <a:rPr lang="en-US" dirty="0" smtClean="0"/>
              <a:t>
Data reflect cases with a date of initial diagnosis 2007-</a:t>
            </a:r>
            <a:r>
              <a:rPr lang="en-US" baseline="0" dirty="0" smtClean="0"/>
              <a:t>2011 and</a:t>
            </a:r>
            <a:r>
              <a:rPr lang="en-US" dirty="0" smtClean="0"/>
              <a:t> reported through </a:t>
            </a:r>
            <a:r>
              <a:rPr lang="en-US" sz="800" dirty="0" smtClean="0">
                <a:latin typeface="Helvetica" pitchFamily="34" charset="0"/>
              </a:rPr>
              <a:t>10/30/2014</a:t>
            </a:r>
            <a:r>
              <a:rPr lang="en-US" dirty="0" smtClean="0"/>
              <a:t>. Data reflect cases from ZIP Codes in</a:t>
            </a:r>
            <a:r>
              <a:rPr lang="en-US" baseline="0" dirty="0" smtClean="0"/>
              <a:t> Orleans and Jefferson Parishes</a:t>
            </a:r>
            <a:r>
              <a:rPr lang="en-US" dirty="0" smtClean="0"/>
              <a:t>. Cases missing ZIP Code at diagnosis are excluded from the maps.</a:t>
            </a:r>
          </a:p>
          <a:p>
            <a:pPr fontAlgn="auto">
              <a:spcAft>
                <a:spcPts val="0"/>
              </a:spcAf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Linkage to care, engagement in care, and viral suppression are new indicators and rapidly developing, and thus accuracy and completeness will improve over time. </a:t>
            </a:r>
          </a:p>
          <a:p>
            <a:pPr fontAlgn="auto">
              <a:spcAft>
                <a:spcPts val="0"/>
              </a:spcAft>
              <a:defRPr/>
            </a:pPr>
            <a:r>
              <a:rPr lang="en-US"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8</a:t>
            </a:fld>
            <a:endParaRPr lang="en-US">
              <a:solidFill>
                <a:srgbClr val="000000"/>
              </a:solidFill>
            </a:endParaRPr>
          </a:p>
        </p:txBody>
      </p:sp>
    </p:spTree>
    <p:extLst>
      <p:ext uri="{BB962C8B-B14F-4D97-AF65-F5344CB8AC3E}">
        <p14:creationId xmlns:p14="http://schemas.microsoft.com/office/powerpoint/2010/main" val="2247343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dirty="0" smtClean="0">
                <a:effectLst/>
              </a:rPr>
              <a:t>HIV Viral Load Suppression Among Those Newly Diagnosed 2007-2011 and Who were Engaged in Care in 2012</a:t>
            </a:r>
            <a:r>
              <a:rPr lang="en-US" sz="1200" dirty="0" smtClean="0"/>
              <a:t>, by ZIP Code, New</a:t>
            </a:r>
            <a:r>
              <a:rPr lang="en-US" sz="1200" baseline="0" dirty="0" smtClean="0"/>
              <a:t> Orleans</a:t>
            </a:r>
            <a:endParaRPr lang="en-US" sz="1200" dirty="0" smtClean="0"/>
          </a:p>
          <a:p>
            <a:pPr fontAlgn="auto">
              <a:spcAft>
                <a:spcPts val="0"/>
              </a:spcAft>
              <a:defRPr/>
            </a:pPr>
            <a:endParaRPr lang="en-US" sz="1200" dirty="0" smtClean="0"/>
          </a:p>
          <a:p>
            <a:pPr fontAlgn="auto">
              <a:spcAft>
                <a:spcPts val="0"/>
              </a:spcAft>
              <a:defRPr/>
            </a:pPr>
            <a:r>
              <a:rPr lang="en-US" sz="1200" dirty="0" smtClean="0"/>
              <a:t>Engaged in care for this indicator is</a:t>
            </a:r>
            <a:r>
              <a:rPr lang="en-US" sz="1200" baseline="0" dirty="0" smtClean="0"/>
              <a:t> defined as a report of an HIV viral load test. </a:t>
            </a:r>
          </a:p>
          <a:p>
            <a:pPr fontAlgn="auto">
              <a:spcAft>
                <a:spcPts val="0"/>
              </a:spcAft>
              <a:defRPr/>
            </a:pPr>
            <a:endParaRPr lang="en-US" sz="1200" dirty="0" smtClean="0"/>
          </a:p>
          <a:p>
            <a:pPr fontAlgn="auto">
              <a:spcAft>
                <a:spcPts val="0"/>
              </a:spcAft>
              <a:defRPr/>
            </a:pPr>
            <a:r>
              <a:rPr lang="en-US" sz="1200" dirty="0" smtClean="0"/>
              <a:t>HIV viral load suppression is defined as the</a:t>
            </a:r>
            <a:r>
              <a:rPr lang="en-US" sz="1200" baseline="0" dirty="0" smtClean="0"/>
              <a:t> most recent viral load </a:t>
            </a:r>
            <a:r>
              <a:rPr lang="en-US" sz="1200" u="sng" baseline="0" dirty="0" smtClean="0"/>
              <a:t>&lt;</a:t>
            </a:r>
            <a:r>
              <a:rPr lang="en-US" sz="1200" u="none" baseline="0" dirty="0" smtClean="0"/>
              <a:t> 200 copies/ml</a:t>
            </a:r>
            <a:r>
              <a:rPr lang="en-US" sz="1200" u="none" kern="1200" baseline="0" dirty="0" smtClean="0">
                <a:solidFill>
                  <a:schemeClr val="tx1"/>
                </a:solidFill>
                <a:effectLst/>
                <a:latin typeface="+mn-lt"/>
                <a:ea typeface="+mn-ea"/>
                <a:cs typeface="+mn-cs"/>
              </a:rPr>
              <a:t>. </a:t>
            </a:r>
            <a:endParaRPr lang="en-US" sz="1200" u="none" dirty="0" smtClean="0"/>
          </a:p>
          <a:p>
            <a:pPr fontAlgn="auto">
              <a:spcAft>
                <a:spcPts val="0"/>
              </a:spcAft>
              <a:defRPr/>
            </a:pPr>
            <a:r>
              <a:rPr lang="en-US" dirty="0" smtClean="0"/>
              <a:t>
Data reflect cases with a date of initial diagnosis 2007-</a:t>
            </a:r>
            <a:r>
              <a:rPr lang="en-US" baseline="0" dirty="0" smtClean="0"/>
              <a:t>2011 and</a:t>
            </a:r>
            <a:r>
              <a:rPr lang="en-US" dirty="0" smtClean="0"/>
              <a:t> reported through </a:t>
            </a:r>
            <a:r>
              <a:rPr lang="en-US" sz="800" dirty="0" smtClean="0">
                <a:latin typeface="Helvetica" pitchFamily="34" charset="0"/>
              </a:rPr>
              <a:t>10/30/2014</a:t>
            </a:r>
            <a:r>
              <a:rPr lang="en-US" dirty="0" smtClean="0"/>
              <a:t>. Data reflect cases from ZIP Codes in</a:t>
            </a:r>
            <a:r>
              <a:rPr lang="en-US" baseline="0" dirty="0" smtClean="0"/>
              <a:t> Orleans and Jefferson Parishes</a:t>
            </a:r>
            <a:r>
              <a:rPr lang="en-US" dirty="0" smtClean="0"/>
              <a:t>. Cases missing ZIP Code at diagnosis are excluded from the maps.</a:t>
            </a:r>
          </a:p>
          <a:p>
            <a:pPr fontAlgn="auto">
              <a:spcAft>
                <a:spcPts val="0"/>
              </a:spcAf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Linkage</a:t>
            </a:r>
            <a:r>
              <a:rPr lang="en-US" sz="800" baseline="0" dirty="0" smtClean="0">
                <a:latin typeface="Helvetica" panose="020B0604020202020204" pitchFamily="34" charset="0"/>
                <a:cs typeface="Helvetica" panose="020B0604020202020204" pitchFamily="34" charset="0"/>
              </a:rPr>
              <a:t> to care, engagement in care, </a:t>
            </a:r>
            <a:r>
              <a:rPr lang="en-US" sz="800" dirty="0" smtClean="0">
                <a:latin typeface="Helvetica" panose="020B0604020202020204" pitchFamily="34" charset="0"/>
                <a:cs typeface="Helvetica" panose="020B0604020202020204" pitchFamily="34" charset="0"/>
              </a:rPr>
              <a:t>and viral suppression are new indicators and rapidly developing, and thus accuracy and completeness will improve over time. </a:t>
            </a:r>
            <a:r>
              <a:rPr lang="en-US"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9</a:t>
            </a:fld>
            <a:endParaRPr lang="en-US">
              <a:solidFill>
                <a:srgbClr val="000000"/>
              </a:solidFill>
            </a:endParaRPr>
          </a:p>
        </p:txBody>
      </p:sp>
    </p:spTree>
    <p:extLst>
      <p:ext uri="{BB962C8B-B14F-4D97-AF65-F5344CB8AC3E}">
        <p14:creationId xmlns:p14="http://schemas.microsoft.com/office/powerpoint/2010/main" val="373147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HIV_Continuum_PPT_Title_Slide_v3.png"/>
          <p:cNvPicPr>
            <a:picLocks noChangeAspect="1"/>
          </p:cNvPicPr>
          <p:nvPr userDrawn="1"/>
        </p:nvPicPr>
        <p:blipFill>
          <a:blip r:embed="rId2" cstate="print"/>
          <a:stretch>
            <a:fillRect/>
          </a:stretch>
        </p:blipFill>
        <p:spPr>
          <a:xfrm>
            <a:off x="0" y="0"/>
            <a:ext cx="9143999" cy="6858000"/>
          </a:xfrm>
          <a:prstGeom prst="rect">
            <a:avLst/>
          </a:prstGeom>
        </p:spPr>
      </p:pic>
      <p:sp>
        <p:nvSpPr>
          <p:cNvPr id="2" name="Title 1"/>
          <p:cNvSpPr>
            <a:spLocks noGrp="1"/>
          </p:cNvSpPr>
          <p:nvPr>
            <p:ph type="ctrTitle"/>
          </p:nvPr>
        </p:nvSpPr>
        <p:spPr>
          <a:xfrm>
            <a:off x="685800" y="2130425"/>
            <a:ext cx="7772400" cy="1470025"/>
          </a:xfrm>
        </p:spPr>
        <p:txBody>
          <a:bodyPr>
            <a:noAutofit/>
          </a:bodyPr>
          <a:lstStyle>
            <a:lvl1pPr>
              <a:defRPr sz="4800" b="1">
                <a:solidFill>
                  <a:schemeClr val="bg1"/>
                </a:solidFill>
                <a:latin typeface="Helvetic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2D3AE2F-4DA7-484F-9863-28ED1A332962}" type="datetimeFigureOut">
              <a:rPr lang="en-US" smtClean="0"/>
              <a:pPr/>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3AE2F-4DA7-484F-9863-28ED1A332962}" type="datetimeFigureOut">
              <a:rPr lang="en-US" smtClean="0"/>
              <a:pPr/>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lvl1pPr>
              <a:defRPr b="1">
                <a:solidFill>
                  <a:schemeClr val="bg1"/>
                </a:solidFill>
                <a:latin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2D3AE2F-4DA7-484F-9863-28ED1A332962}" type="datetimeFigureOut">
              <a:rPr lang="en-US" smtClean="0"/>
              <a:pPr/>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lvl1pPr>
              <a:defRPr b="1">
                <a:solidFill>
                  <a:schemeClr val="bg1"/>
                </a:solidFill>
                <a:latin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2D3AE2F-4DA7-484F-9863-28ED1A332962}" type="datetimeFigureOut">
              <a:rPr lang="en-US" smtClean="0"/>
              <a:pPr/>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D3AE2F-4DA7-484F-9863-28ED1A332962}" type="datetimeFigureOut">
              <a:rPr lang="en-US" smtClean="0"/>
              <a:pPr/>
              <a:t>11/10/16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Helvetica" pitchFamily="34" charset="0"/>
              </a:defRPr>
            </a:lvl1pPr>
          </a:lstStyle>
          <a:p>
            <a:fld id="{E2D3AE2F-4DA7-484F-9863-28ED1A332962}" type="datetimeFigureOut">
              <a:rPr lang="en-US" smtClean="0"/>
              <a:pPr/>
              <a:t>11/10/16</a:t>
            </a:fld>
            <a:endParaRPr lang="en-US" dirty="0"/>
          </a:p>
        </p:txBody>
      </p:sp>
      <p:sp>
        <p:nvSpPr>
          <p:cNvPr id="4" name="Footer Placeholder 3"/>
          <p:cNvSpPr>
            <a:spLocks noGrp="1"/>
          </p:cNvSpPr>
          <p:nvPr>
            <p:ph type="ftr" sz="quarter" idx="11"/>
          </p:nvPr>
        </p:nvSpPr>
        <p:spPr/>
        <p:txBody>
          <a:bodyPr/>
          <a:lstStyle>
            <a:lvl1pPr>
              <a:defRPr>
                <a:latin typeface="Helvetica"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Helvetica" pitchFamily="34" charset="0"/>
              </a:defRPr>
            </a:lvl1pPr>
          </a:lstStyle>
          <a:p>
            <a:fld id="{6807043A-2C48-4F80-85FC-C2B92853457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Helvetica" pitchFamily="34" charset="0"/>
              </a:defRPr>
            </a:lvl1pPr>
          </a:lstStyle>
          <a:p>
            <a:fld id="{E2D3AE2F-4DA7-484F-9863-28ED1A332962}" type="datetimeFigureOut">
              <a:rPr lang="en-US" smtClean="0"/>
              <a:pPr/>
              <a:t>11/10/16</a:t>
            </a:fld>
            <a:endParaRPr lang="en-US" dirty="0"/>
          </a:p>
        </p:txBody>
      </p:sp>
      <p:sp>
        <p:nvSpPr>
          <p:cNvPr id="3" name="Footer Placeholder 2"/>
          <p:cNvSpPr>
            <a:spLocks noGrp="1"/>
          </p:cNvSpPr>
          <p:nvPr>
            <p:ph type="ftr" sz="quarter" idx="11"/>
          </p:nvPr>
        </p:nvSpPr>
        <p:spPr/>
        <p:txBody>
          <a:bodyPr/>
          <a:lstStyle>
            <a:lvl1pPr>
              <a:defRPr sz="1200">
                <a:latin typeface="Helvetica"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Helvetica" pitchFamily="34" charset="0"/>
              </a:defRPr>
            </a:lvl1pPr>
          </a:lstStyle>
          <a:p>
            <a:fld id="{6807043A-2C48-4F80-85FC-C2B92853457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2D3AE2F-4DA7-484F-9863-28ED1A332962}" type="datetimeFigureOut">
              <a:rPr lang="en-US" smtClean="0"/>
              <a:pPr/>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3AE2F-4DA7-484F-9863-28ED1A332962}" type="datetimeFigureOut">
              <a:rPr lang="en-US" smtClean="0"/>
              <a:pPr/>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3AE2F-4DA7-484F-9863-28ED1A332962}" type="datetimeFigureOut">
              <a:rPr lang="en-US" smtClean="0"/>
              <a:pPr/>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HIV_Continuum_PPT_Copy_Slide_v4.png"/>
          <p:cNvPicPr>
            <a:picLocks noChangeAspect="1"/>
          </p:cNvPicPr>
          <p:nvPr userDrawn="1"/>
        </p:nvPicPr>
        <p:blipFill>
          <a:blip r:embed="rId12" cstate="print"/>
          <a:stretch>
            <a:fillRect/>
          </a:stretch>
        </p:blipFill>
        <p:spPr>
          <a:xfrm>
            <a:off x="0" y="0"/>
            <a:ext cx="9143999"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3AE2F-4DA7-484F-9863-28ED1A332962}" type="datetimeFigureOut">
              <a:rPr lang="en-US" smtClean="0"/>
              <a:pPr/>
              <a:t>11/10/16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7043A-2C48-4F80-85FC-C2B9285345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www.hivcontinuum.org/" TargetMode="External"/><Relationship Id="rId4" Type="http://schemas.openxmlformats.org/officeDocument/2006/relationships/hyperlink" Target="mailto:info@hivcontinuum.org" TargetMode="External"/><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Illustrating the HIV Care Continuum in U.S. Cities</a:t>
            </a:r>
            <a:endParaRPr lang="en-US" dirty="0"/>
          </a:p>
        </p:txBody>
      </p:sp>
      <p:sp>
        <p:nvSpPr>
          <p:cNvPr id="3" name="Subtitle 2"/>
          <p:cNvSpPr>
            <a:spLocks noGrp="1"/>
          </p:cNvSpPr>
          <p:nvPr>
            <p:ph type="subTitle" idx="1"/>
          </p:nvPr>
        </p:nvSpPr>
        <p:spPr/>
        <p:txBody>
          <a:bodyPr/>
          <a:lstStyle/>
          <a:p>
            <a:r>
              <a:rPr lang="en-US" dirty="0" smtClean="0"/>
              <a:t>New Orleans, LA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28600" y="219075"/>
            <a:ext cx="8686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endParaRPr lang="en-US" sz="2400" dirty="0"/>
          </a:p>
        </p:txBody>
      </p:sp>
      <p:sp>
        <p:nvSpPr>
          <p:cNvPr id="79875" name="Rectangle 9"/>
          <p:cNvSpPr>
            <a:spLocks noChangeArrowheads="1"/>
          </p:cNvSpPr>
          <p:nvPr/>
        </p:nvSpPr>
        <p:spPr bwMode="auto">
          <a:xfrm>
            <a:off x="381000" y="6020081"/>
            <a:ext cx="5734049" cy="846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defRPr/>
            </a:pPr>
            <a:r>
              <a:rPr lang="en-US" sz="700" dirty="0" smtClean="0">
                <a:solidFill>
                  <a:srgbClr val="000000"/>
                </a:solidFill>
                <a:latin typeface="Helvetica" pitchFamily="34" charset="0"/>
                <a:cs typeface="Arial" pitchFamily="34" charset="0"/>
              </a:rPr>
              <a:t>Notes: </a:t>
            </a:r>
            <a:r>
              <a:rPr lang="en-US" sz="700" dirty="0" smtClean="0">
                <a:latin typeface="Helvetica" pitchFamily="34" charset="0"/>
              </a:rPr>
              <a:t>Data reflect cases with a date of initial diagnosis 2007-2011 and reported through </a:t>
            </a:r>
            <a:r>
              <a:rPr lang="en-US" sz="700" dirty="0">
                <a:latin typeface="Helvetica" pitchFamily="34" charset="0"/>
              </a:rPr>
              <a:t>10/30/2014. </a:t>
            </a:r>
            <a:r>
              <a:rPr lang="en-US" sz="700" dirty="0" smtClean="0">
                <a:latin typeface="Helvetica" pitchFamily="34" charset="0"/>
              </a:rPr>
              <a:t>Data reflect cases from ZIP Codes in Orleans and Jefferson Parishes</a:t>
            </a:r>
            <a:r>
              <a:rPr lang="en-US" sz="700" dirty="0" smtClean="0">
                <a:solidFill>
                  <a:srgbClr val="000000"/>
                </a:solidFill>
                <a:latin typeface="Helvetica" pitchFamily="34" charset="0"/>
                <a:cs typeface="Arial" pitchFamily="34" charset="0"/>
              </a:rPr>
              <a:t>.</a:t>
            </a:r>
            <a:r>
              <a:rPr lang="en-US" sz="700" dirty="0" smtClean="0">
                <a:latin typeface="Helvetica" pitchFamily="34" charset="0"/>
              </a:rPr>
              <a:t> HIV </a:t>
            </a:r>
            <a:r>
              <a:rPr lang="en-US" sz="700" dirty="0">
                <a:latin typeface="Helvetica" pitchFamily="34" charset="0"/>
              </a:rPr>
              <a:t>viral load suppression is defined as the most recent viral load </a:t>
            </a:r>
            <a:r>
              <a:rPr lang="en-US" sz="700" u="sng" dirty="0">
                <a:latin typeface="Helvetica" pitchFamily="34" charset="0"/>
              </a:rPr>
              <a:t>&lt;</a:t>
            </a:r>
            <a:r>
              <a:rPr lang="en-US" sz="700" dirty="0">
                <a:latin typeface="Helvetica" pitchFamily="34" charset="0"/>
              </a:rPr>
              <a:t> 200 </a:t>
            </a:r>
            <a:r>
              <a:rPr lang="en-US" sz="700" dirty="0" smtClean="0">
                <a:latin typeface="Helvetica" pitchFamily="34" charset="0"/>
              </a:rPr>
              <a:t>copies/ml. </a:t>
            </a:r>
            <a:r>
              <a:rPr lang="en-US" sz="700" dirty="0">
                <a:latin typeface="Helvetica" panose="020B0604020202020204" pitchFamily="34" charset="0"/>
                <a:cs typeface="Helvetica" panose="020B0604020202020204" pitchFamily="34" charset="0"/>
              </a:rPr>
              <a:t>New HIV diagnoses and late diagnoses indicators come from a mature HIV case surveillance system. </a:t>
            </a:r>
            <a:r>
              <a:rPr lang="en-US" sz="700" dirty="0" smtClean="0">
                <a:latin typeface="Helvetica" panose="020B0604020202020204" pitchFamily="34" charset="0"/>
                <a:cs typeface="Helvetica" panose="020B0604020202020204" pitchFamily="34" charset="0"/>
              </a:rPr>
              <a:t>Linkage to care, engagement in care, and </a:t>
            </a:r>
            <a:r>
              <a:rPr lang="en-US" sz="700" dirty="0">
                <a:latin typeface="Helvetica" panose="020B0604020202020204" pitchFamily="34" charset="0"/>
                <a:cs typeface="Helvetica" panose="020B0604020202020204" pitchFamily="34" charset="0"/>
              </a:rPr>
              <a:t>viral suppression are new indicators and rapidly developing, and thus accuracy and completeness will improve over time. For more information on data limitations and caveats, please see Data Methods.</a:t>
            </a:r>
          </a:p>
          <a:p>
            <a:pPr fontAlgn="auto">
              <a:spcAft>
                <a:spcPts val="0"/>
              </a:spcAft>
              <a:defRPr/>
            </a:pPr>
            <a:endParaRPr lang="en-US" sz="700" dirty="0">
              <a:latin typeface="Helvetica" pitchFamily="34" charset="0"/>
            </a:endParaRPr>
          </a:p>
          <a:p>
            <a:pPr>
              <a:spcAft>
                <a:spcPts val="300"/>
              </a:spcAft>
            </a:pPr>
            <a:r>
              <a:rPr lang="en-US" sz="700" dirty="0" smtClean="0">
                <a:solidFill>
                  <a:srgbClr val="000000"/>
                </a:solidFill>
                <a:latin typeface="Helvetica" pitchFamily="34" charset="0"/>
                <a:cs typeface="Arial" pitchFamily="34" charset="0"/>
              </a:rPr>
              <a:t>Data </a:t>
            </a:r>
            <a:r>
              <a:rPr lang="en-US" sz="700" dirty="0">
                <a:solidFill>
                  <a:srgbClr val="000000"/>
                </a:solidFill>
                <a:latin typeface="Helvetica" pitchFamily="34" charset="0"/>
                <a:cs typeface="Arial" pitchFamily="34" charset="0"/>
              </a:rPr>
              <a:t>Source: </a:t>
            </a:r>
            <a:r>
              <a:rPr lang="en-US" sz="700" dirty="0" smtClean="0">
                <a:solidFill>
                  <a:srgbClr val="000000"/>
                </a:solidFill>
                <a:latin typeface="Helvetica" pitchFamily="34" charset="0"/>
                <a:cs typeface="Arial" pitchFamily="34" charset="0"/>
              </a:rPr>
              <a:t>Louisiana Office of Public Health, STD/HIV Program.</a:t>
            </a:r>
            <a:endParaRPr lang="en-US" sz="700" dirty="0">
              <a:solidFill>
                <a:srgbClr val="000000"/>
              </a:solidFill>
              <a:latin typeface="Helvetica" pitchFamily="34" charset="0"/>
              <a:cs typeface="Arial" pitchFamily="34" charset="0"/>
            </a:endParaRPr>
          </a:p>
        </p:txBody>
      </p:sp>
      <p:sp>
        <p:nvSpPr>
          <p:cNvPr id="79876" name="Rectangle 10"/>
          <p:cNvSpPr>
            <a:spLocks noChangeArrowheads="1"/>
          </p:cNvSpPr>
          <p:nvPr/>
        </p:nvSpPr>
        <p:spPr bwMode="auto">
          <a:xfrm>
            <a:off x="361950" y="583882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891" y="1370072"/>
            <a:ext cx="4712218" cy="4117856"/>
          </a:xfrm>
          <a:prstGeom prst="rect">
            <a:avLst/>
          </a:prstGeom>
        </p:spPr>
      </p:pic>
      <p:sp>
        <p:nvSpPr>
          <p:cNvPr id="14" name="TextBox 13"/>
          <p:cNvSpPr txBox="1"/>
          <p:nvPr/>
        </p:nvSpPr>
        <p:spPr>
          <a:xfrm>
            <a:off x="228600" y="2133600"/>
            <a:ext cx="2362200" cy="830997"/>
          </a:xfrm>
          <a:prstGeom prst="rect">
            <a:avLst/>
          </a:prstGeom>
          <a:noFill/>
        </p:spPr>
        <p:txBody>
          <a:bodyPr wrap="square" rtlCol="0">
            <a:spAutoFit/>
          </a:bodyPr>
          <a:lstStyle/>
          <a:p>
            <a:r>
              <a:rPr lang="en-US" sz="1200" dirty="0" smtClean="0">
                <a:latin typeface="Helvetica" pitchFamily="34" charset="0"/>
                <a:cs typeface="Helvetica" pitchFamily="34" charset="0"/>
              </a:rPr>
              <a:t>Proportion of adults/adolescents newly diagnosed with HIV from 2007-2011 with a suppressed HIV viral load in 2012</a:t>
            </a:r>
            <a:endParaRPr lang="en-US" sz="1200" dirty="0">
              <a:latin typeface="Helvetica" pitchFamily="34" charset="0"/>
              <a:cs typeface="Helvetica" pitchFamily="34" charset="0"/>
            </a:endParaRPr>
          </a:p>
        </p:txBody>
      </p:sp>
      <p:sp>
        <p:nvSpPr>
          <p:cNvPr id="15" name="Title 1"/>
          <p:cNvSpPr txBox="1">
            <a:spLocks/>
          </p:cNvSpPr>
          <p:nvPr/>
        </p:nvSpPr>
        <p:spPr>
          <a:xfrm>
            <a:off x="2424954" y="0"/>
            <a:ext cx="6719046" cy="1020763"/>
          </a:xfrm>
          <a:prstGeom prst="rect">
            <a:avLst/>
          </a:prstGeom>
        </p:spPr>
        <p:txBody>
          <a:bodyPr lIns="18288" rIns="18288" anchor="ctr">
            <a:no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latin typeface="Helvetica" pitchFamily="34" charset="0"/>
                <a:cs typeface="Helvetica" pitchFamily="34" charset="0"/>
              </a:rPr>
              <a:t>HIV Viral Load Suppression in </a:t>
            </a:r>
            <a:r>
              <a:rPr lang="en-US" sz="2000" b="1" dirty="0" smtClean="0">
                <a:effectLst/>
                <a:latin typeface="Helvetica" pitchFamily="34" charset="0"/>
                <a:cs typeface="Helvetica" pitchFamily="34" charset="0"/>
              </a:rPr>
              <a:t>2012 </a:t>
            </a:r>
            <a:r>
              <a:rPr lang="en-US" sz="2000" b="1" dirty="0">
                <a:effectLst/>
                <a:latin typeface="Helvetica" pitchFamily="34" charset="0"/>
                <a:cs typeface="Helvetica" pitchFamily="34" charset="0"/>
              </a:rPr>
              <a:t>Among Those Newly Diagnosed </a:t>
            </a:r>
            <a:r>
              <a:rPr lang="en-US" sz="2000" b="1" dirty="0" smtClean="0">
                <a:effectLst/>
                <a:latin typeface="Helvetica" pitchFamily="34" charset="0"/>
                <a:cs typeface="Helvetica" pitchFamily="34" charset="0"/>
              </a:rPr>
              <a:t>2007-2011, </a:t>
            </a:r>
            <a:r>
              <a:rPr lang="en-US" sz="2000" b="1" dirty="0">
                <a:effectLst/>
                <a:latin typeface="Helvetica" pitchFamily="34" charset="0"/>
                <a:cs typeface="Helvetica" pitchFamily="34" charset="0"/>
              </a:rPr>
              <a:t>by ZIP Code, </a:t>
            </a:r>
            <a:r>
              <a:rPr lang="en-US" sz="2000" b="1" dirty="0" smtClean="0">
                <a:effectLst/>
                <a:latin typeface="Helvetica" pitchFamily="34" charset="0"/>
                <a:cs typeface="Helvetica" pitchFamily="34" charset="0"/>
              </a:rPr>
              <a:t>New Orleans </a:t>
            </a:r>
            <a:endParaRPr lang="en-US" sz="2000" b="1" dirty="0">
              <a:effectLst/>
              <a:latin typeface="Helvetica" pitchFamily="34" charset="0"/>
              <a:cs typeface="Helvetica" pitchFamily="34" charset="0"/>
            </a:endParaRPr>
          </a:p>
        </p:txBody>
      </p:sp>
      <p:grpSp>
        <p:nvGrpSpPr>
          <p:cNvPr id="8" name="Group 7"/>
          <p:cNvGrpSpPr/>
          <p:nvPr/>
        </p:nvGrpSpPr>
        <p:grpSpPr>
          <a:xfrm>
            <a:off x="304800" y="2968625"/>
            <a:ext cx="1676400" cy="1908215"/>
            <a:chOff x="304800" y="2968625"/>
            <a:chExt cx="1676400" cy="1908215"/>
          </a:xfrm>
        </p:grpSpPr>
        <p:sp>
          <p:nvSpPr>
            <p:cNvPr id="10" name="TextBox 1"/>
            <p:cNvSpPr txBox="1">
              <a:spLocks noChangeArrowheads="1"/>
            </p:cNvSpPr>
            <p:nvPr/>
          </p:nvSpPr>
          <p:spPr bwMode="auto">
            <a:xfrm>
              <a:off x="457200" y="2968625"/>
              <a:ext cx="1524000" cy="1908215"/>
            </a:xfrm>
            <a:prstGeom prst="rect">
              <a:avLst/>
            </a:prstGeom>
            <a:noFill/>
            <a:ln w="9525">
              <a:noFill/>
              <a:miter lim="800000"/>
              <a:headEnd/>
              <a:tailEnd/>
            </a:ln>
          </p:spPr>
          <p:txBody>
            <a:bodyPr wrap="square">
              <a:spAutoFit/>
            </a:bodyPr>
            <a:lstStyle/>
            <a:p>
              <a:r>
                <a:rPr lang="en-US" dirty="0" smtClean="0">
                  <a:latin typeface="Helvetica" pitchFamily="34" charset="0"/>
                </a:rPr>
                <a:t>0-10 %</a:t>
              </a:r>
            </a:p>
            <a:p>
              <a:r>
                <a:rPr lang="en-US" dirty="0" smtClean="0">
                  <a:latin typeface="Helvetica" pitchFamily="34" charset="0"/>
                </a:rPr>
                <a:t>11-20 %</a:t>
              </a:r>
            </a:p>
            <a:p>
              <a:r>
                <a:rPr lang="en-US" dirty="0" smtClean="0">
                  <a:latin typeface="Helvetica" pitchFamily="34" charset="0"/>
                </a:rPr>
                <a:t>21-30 %</a:t>
              </a:r>
            </a:p>
            <a:p>
              <a:r>
                <a:rPr lang="en-US" dirty="0" smtClean="0">
                  <a:latin typeface="Helvetica" pitchFamily="34" charset="0"/>
                </a:rPr>
                <a:t>31-50 %</a:t>
              </a:r>
            </a:p>
            <a:p>
              <a:r>
                <a:rPr lang="en-US" dirty="0" smtClean="0">
                  <a:latin typeface="Helvetica" pitchFamily="34" charset="0"/>
                </a:rPr>
                <a:t>&gt;50 %</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sp>
          <p:nvSpPr>
            <p:cNvPr id="11" name="Rectangle 10"/>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 name="Rectangle 17"/>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2709323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28600" y="219075"/>
            <a:ext cx="8686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endParaRPr lang="en-US" sz="2400" dirty="0"/>
          </a:p>
        </p:txBody>
      </p:sp>
      <p:sp>
        <p:nvSpPr>
          <p:cNvPr id="79875" name="Rectangle 9"/>
          <p:cNvSpPr>
            <a:spLocks noChangeArrowheads="1"/>
          </p:cNvSpPr>
          <p:nvPr/>
        </p:nvSpPr>
        <p:spPr bwMode="auto">
          <a:xfrm>
            <a:off x="228601" y="5536049"/>
            <a:ext cx="5870536" cy="1169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r>
              <a:rPr lang="en-US" sz="700" dirty="0">
                <a:latin typeface="Helvetica" pitchFamily="34" charset="0"/>
                <a:cs typeface="Helvetica" pitchFamily="34" charset="0"/>
              </a:rPr>
              <a:t>Note: </a:t>
            </a:r>
            <a:r>
              <a:rPr lang="en-US" sz="700" dirty="0" smtClean="0">
                <a:latin typeface="Helvetica" pitchFamily="34" charset="0"/>
                <a:cs typeface="Helvetica" pitchFamily="34" charset="0"/>
              </a:rPr>
              <a:t>The </a:t>
            </a:r>
            <a:r>
              <a:rPr lang="en-US" sz="700" dirty="0">
                <a:latin typeface="Helvetica" pitchFamily="34" charset="0"/>
                <a:cs typeface="Helvetica" pitchFamily="34" charset="0"/>
              </a:rPr>
              <a:t>color within each box corresponds to the most frequent category of the outcome at </a:t>
            </a:r>
            <a:r>
              <a:rPr lang="en-US" sz="700" dirty="0" smtClean="0">
                <a:latin typeface="Helvetica" pitchFamily="34" charset="0"/>
                <a:cs typeface="Helvetica" pitchFamily="34" charset="0"/>
              </a:rPr>
              <a:t>the ZIP Code </a:t>
            </a:r>
            <a:r>
              <a:rPr lang="en-US" sz="700" dirty="0">
                <a:latin typeface="Helvetica" pitchFamily="34" charset="0"/>
                <a:cs typeface="Helvetica" pitchFamily="34" charset="0"/>
              </a:rPr>
              <a:t>level for each sub-group.  The categories for new HIV diagnoses were created from the overall data, therefore no mode exists (gray box). </a:t>
            </a:r>
            <a:endParaRPr lang="en-US" sz="700" dirty="0" smtClean="0">
              <a:latin typeface="Helvetica" pitchFamily="34" charset="0"/>
              <a:cs typeface="Helvetica" pitchFamily="34" charset="0"/>
            </a:endParaRPr>
          </a:p>
          <a:p>
            <a:endParaRPr lang="en-US" sz="700" dirty="0">
              <a:latin typeface="Helvetica" pitchFamily="34" charset="0"/>
              <a:cs typeface="Helvetica" pitchFamily="34" charset="0"/>
            </a:endParaRPr>
          </a:p>
          <a:p>
            <a:r>
              <a:rPr lang="en-US" sz="700" dirty="0" smtClean="0">
                <a:latin typeface="Helvetica" pitchFamily="34" charset="0"/>
                <a:cs typeface="Helvetica" pitchFamily="34" charset="0"/>
              </a:rPr>
              <a:t>1 </a:t>
            </a:r>
            <a:r>
              <a:rPr lang="en-US" sz="700" dirty="0">
                <a:latin typeface="Helvetica" pitchFamily="34" charset="0"/>
                <a:cs typeface="Helvetica" pitchFamily="34" charset="0"/>
              </a:rPr>
              <a:t>New HIV diagnoses </a:t>
            </a:r>
            <a:r>
              <a:rPr lang="en-US" sz="700" dirty="0" smtClean="0">
                <a:latin typeface="Helvetica" pitchFamily="34" charset="0"/>
                <a:cs typeface="Helvetica" pitchFamily="34" charset="0"/>
              </a:rPr>
              <a:t>2007-2011 </a:t>
            </a:r>
            <a:r>
              <a:rPr lang="en-US" sz="700" dirty="0">
                <a:latin typeface="Helvetica" pitchFamily="34" charset="0"/>
                <a:cs typeface="Helvetica" pitchFamily="34" charset="0"/>
              </a:rPr>
              <a:t>per 100,000 persons </a:t>
            </a:r>
            <a:endParaRPr lang="en-US" sz="700" dirty="0" smtClean="0">
              <a:latin typeface="Helvetica" pitchFamily="34" charset="0"/>
              <a:cs typeface="Helvetica" pitchFamily="34" charset="0"/>
            </a:endParaRPr>
          </a:p>
          <a:p>
            <a:r>
              <a:rPr lang="en-US" sz="700" dirty="0" smtClean="0">
                <a:latin typeface="Helvetica" pitchFamily="34" charset="0"/>
                <a:cs typeface="Helvetica" pitchFamily="34" charset="0"/>
              </a:rPr>
              <a:t>2 </a:t>
            </a:r>
            <a:r>
              <a:rPr lang="en-US" sz="700" dirty="0">
                <a:latin typeface="Helvetica" pitchFamily="34" charset="0"/>
                <a:cs typeface="Helvetica" pitchFamily="34" charset="0"/>
              </a:rPr>
              <a:t>Proportion with AIDS within </a:t>
            </a:r>
            <a:r>
              <a:rPr lang="en-US" sz="700" dirty="0" smtClean="0">
                <a:latin typeface="Helvetica" pitchFamily="34" charset="0"/>
                <a:cs typeface="Helvetica" pitchFamily="34" charset="0"/>
              </a:rPr>
              <a:t>3 months </a:t>
            </a:r>
            <a:r>
              <a:rPr lang="en-US" sz="700" dirty="0">
                <a:latin typeface="Helvetica" pitchFamily="34" charset="0"/>
                <a:cs typeface="Helvetica" pitchFamily="34" charset="0"/>
              </a:rPr>
              <a:t>of diagnosis </a:t>
            </a:r>
            <a:endParaRPr lang="en-US" sz="700" dirty="0" smtClean="0">
              <a:latin typeface="Helvetica" pitchFamily="34" charset="0"/>
              <a:cs typeface="Helvetica" pitchFamily="34" charset="0"/>
            </a:endParaRPr>
          </a:p>
          <a:p>
            <a:r>
              <a:rPr lang="en-US" sz="700" dirty="0" smtClean="0">
                <a:latin typeface="Helvetica" pitchFamily="34" charset="0"/>
                <a:cs typeface="Helvetica" pitchFamily="34" charset="0"/>
              </a:rPr>
              <a:t>3 </a:t>
            </a:r>
            <a:r>
              <a:rPr lang="en-US" sz="700" dirty="0">
                <a:latin typeface="Helvetica" pitchFamily="34" charset="0"/>
                <a:cs typeface="Helvetica" pitchFamily="34" charset="0"/>
              </a:rPr>
              <a:t>Proportion with a CD4 or viral load within 3 months of diagnosis </a:t>
            </a:r>
            <a:endParaRPr lang="en-US" sz="700" dirty="0" smtClean="0">
              <a:latin typeface="Helvetica" pitchFamily="34" charset="0"/>
              <a:cs typeface="Helvetica" pitchFamily="34" charset="0"/>
            </a:endParaRPr>
          </a:p>
          <a:p>
            <a:r>
              <a:rPr lang="en-US" sz="700" dirty="0" smtClean="0">
                <a:latin typeface="Helvetica" pitchFamily="34" charset="0"/>
                <a:cs typeface="Helvetica" pitchFamily="34" charset="0"/>
              </a:rPr>
              <a:t>4 </a:t>
            </a:r>
            <a:r>
              <a:rPr lang="en-US" sz="700" dirty="0">
                <a:latin typeface="Helvetica" pitchFamily="34" charset="0"/>
                <a:cs typeface="Helvetica" pitchFamily="34" charset="0"/>
              </a:rPr>
              <a:t>Proportion with a CD4 or viral load in </a:t>
            </a:r>
            <a:r>
              <a:rPr lang="en-US" sz="700" dirty="0" smtClean="0">
                <a:latin typeface="Helvetica" pitchFamily="34" charset="0"/>
                <a:cs typeface="Helvetica" pitchFamily="34" charset="0"/>
              </a:rPr>
              <a:t>2012 </a:t>
            </a:r>
          </a:p>
          <a:p>
            <a:r>
              <a:rPr lang="en-US" sz="700" dirty="0" smtClean="0">
                <a:latin typeface="Helvetica" pitchFamily="34" charset="0"/>
                <a:cs typeface="Helvetica" pitchFamily="34" charset="0"/>
              </a:rPr>
              <a:t>5 </a:t>
            </a:r>
            <a:r>
              <a:rPr lang="en-US" sz="700" dirty="0">
                <a:latin typeface="Helvetica" pitchFamily="34" charset="0"/>
                <a:cs typeface="Helvetica" pitchFamily="34" charset="0"/>
              </a:rPr>
              <a:t>Proportion with suppressed HIV viral load in </a:t>
            </a:r>
            <a:r>
              <a:rPr lang="en-US" sz="700" dirty="0" smtClean="0">
                <a:latin typeface="Helvetica" pitchFamily="34" charset="0"/>
                <a:cs typeface="Helvetica" pitchFamily="34" charset="0"/>
              </a:rPr>
              <a:t>2012</a:t>
            </a:r>
          </a:p>
          <a:p>
            <a:endParaRPr lang="en-US" sz="700" dirty="0">
              <a:latin typeface="Helvetica" pitchFamily="34" charset="0"/>
              <a:cs typeface="Helvetica" pitchFamily="34" charset="0"/>
            </a:endParaRPr>
          </a:p>
          <a:p>
            <a:pPr>
              <a:spcAft>
                <a:spcPts val="300"/>
              </a:spcAft>
            </a:pPr>
            <a:r>
              <a:rPr lang="en-US" sz="700" dirty="0" smtClean="0">
                <a:solidFill>
                  <a:srgbClr val="000000"/>
                </a:solidFill>
                <a:latin typeface="Helvetica" pitchFamily="34" charset="0"/>
                <a:cs typeface="Helvetica" pitchFamily="34" charset="0"/>
              </a:rPr>
              <a:t>Data </a:t>
            </a:r>
            <a:r>
              <a:rPr lang="en-US" sz="700" dirty="0">
                <a:solidFill>
                  <a:srgbClr val="000000"/>
                </a:solidFill>
                <a:latin typeface="Helvetica" pitchFamily="34" charset="0"/>
                <a:cs typeface="Helvetica" pitchFamily="34" charset="0"/>
              </a:rPr>
              <a:t>Source: </a:t>
            </a:r>
            <a:r>
              <a:rPr lang="en-US" sz="700" dirty="0" smtClean="0">
                <a:solidFill>
                  <a:srgbClr val="000000"/>
                </a:solidFill>
                <a:latin typeface="Helvetica" pitchFamily="34" charset="0"/>
                <a:cs typeface="Helvetica" pitchFamily="34" charset="0"/>
              </a:rPr>
              <a:t>Louisiana Office of Public Health, STD/HIV Program.</a:t>
            </a:r>
            <a:endParaRPr lang="en-US" sz="700" dirty="0">
              <a:solidFill>
                <a:srgbClr val="000000"/>
              </a:solidFill>
              <a:latin typeface="Helvetica" pitchFamily="34" charset="0"/>
              <a:cs typeface="Helvetica" pitchFamily="34" charset="0"/>
            </a:endParaRPr>
          </a:p>
        </p:txBody>
      </p:sp>
      <p:sp>
        <p:nvSpPr>
          <p:cNvPr id="4" name="Title 1"/>
          <p:cNvSpPr txBox="1">
            <a:spLocks/>
          </p:cNvSpPr>
          <p:nvPr/>
        </p:nvSpPr>
        <p:spPr>
          <a:xfrm>
            <a:off x="381000" y="371475"/>
            <a:ext cx="8686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endParaRPr lang="en-US" sz="2400" dirty="0"/>
          </a:p>
        </p:txBody>
      </p:sp>
      <p:sp>
        <p:nvSpPr>
          <p:cNvPr id="5" name="Title 1"/>
          <p:cNvSpPr txBox="1">
            <a:spLocks/>
          </p:cNvSpPr>
          <p:nvPr/>
        </p:nvSpPr>
        <p:spPr>
          <a:xfrm>
            <a:off x="2424954" y="0"/>
            <a:ext cx="6719046"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latin typeface="Helvetica" pitchFamily="34" charset="0"/>
                <a:cs typeface="Helvetica" pitchFamily="34" charset="0"/>
              </a:rPr>
              <a:t>The HIV Care Continuum Among Those Newly Diagnosed with HIV, by Demographic Groups, </a:t>
            </a:r>
            <a:r>
              <a:rPr lang="en-US" sz="2000" b="1" dirty="0" smtClean="0">
                <a:effectLst/>
                <a:latin typeface="Helvetica" pitchFamily="34" charset="0"/>
                <a:cs typeface="Helvetica" pitchFamily="34" charset="0"/>
              </a:rPr>
              <a:t>New Orleans, 2007-2011 </a:t>
            </a:r>
            <a:endParaRPr lang="en-US" sz="2000" b="1" dirty="0">
              <a:effectLst/>
              <a:latin typeface="Helvetica" pitchFamily="34" charset="0"/>
              <a:cs typeface="Helvetica" pitchFamily="34" charset="0"/>
            </a:endParaRPr>
          </a:p>
        </p:txBody>
      </p:sp>
      <p:pic>
        <p:nvPicPr>
          <p:cNvPr id="7" name="Picture 6" descr="chart-legend-300dpi.png"/>
          <p:cNvPicPr>
            <a:picLocks noChangeAspect="1"/>
          </p:cNvPicPr>
          <p:nvPr/>
        </p:nvPicPr>
        <p:blipFill>
          <a:blip r:embed="rId3" cstate="print"/>
          <a:stretch>
            <a:fillRect/>
          </a:stretch>
        </p:blipFill>
        <p:spPr>
          <a:xfrm>
            <a:off x="2345381" y="5257800"/>
            <a:ext cx="4817419" cy="304800"/>
          </a:xfrm>
          <a:prstGeom prst="rect">
            <a:avLst/>
          </a:prstGeom>
        </p:spPr>
      </p:pic>
      <p:pic>
        <p:nvPicPr>
          <p:cNvPr id="3" name="Picture 2"/>
          <p:cNvPicPr>
            <a:picLocks/>
          </p:cNvPicPr>
          <p:nvPr/>
        </p:nvPicPr>
        <p:blipFill>
          <a:blip r:embed="rId4">
            <a:extLst>
              <a:ext uri="{28A0092B-C50C-407E-A947-70E740481C1C}">
                <a14:useLocalDpi xmlns:a14="http://schemas.microsoft.com/office/drawing/2010/main" val="0"/>
              </a:ext>
            </a:extLst>
          </a:blip>
          <a:stretch>
            <a:fillRect/>
          </a:stretch>
        </p:blipFill>
        <p:spPr>
          <a:xfrm>
            <a:off x="1897380" y="1458913"/>
            <a:ext cx="5349240" cy="3803904"/>
          </a:xfrm>
          <a:prstGeom prst="rect">
            <a:avLst/>
          </a:prstGeom>
        </p:spPr>
      </p:pic>
    </p:spTree>
    <p:extLst>
      <p:ext uri="{BB962C8B-B14F-4D97-AF65-F5344CB8AC3E}">
        <p14:creationId xmlns:p14="http://schemas.microsoft.com/office/powerpoint/2010/main" val="4066932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Map Details</a:t>
            </a:r>
            <a:endParaRPr lang="en-US" dirty="0"/>
          </a:p>
        </p:txBody>
      </p:sp>
      <p:sp>
        <p:nvSpPr>
          <p:cNvPr id="115715" name="Rectangle 1"/>
          <p:cNvSpPr>
            <a:spLocks noGrp="1" noChangeArrowheads="1"/>
          </p:cNvSpPr>
          <p:nvPr>
            <p:ph idx="1"/>
          </p:nvPr>
        </p:nvSpPr>
        <p:spPr/>
        <p:txBody>
          <a:bodyPr/>
          <a:lstStyle/>
          <a:p>
            <a:pPr eaLnBrk="1" hangingPunct="1">
              <a:spcAft>
                <a:spcPct val="0"/>
              </a:spcAft>
              <a:buFont typeface="Arial" pitchFamily="34" charset="0"/>
              <a:buChar char="•"/>
            </a:pPr>
            <a:r>
              <a:rPr lang="en-US" sz="2000" dirty="0" smtClean="0">
                <a:sym typeface="Segoe UI" pitchFamily="34" charset="0"/>
              </a:rPr>
              <a:t>Data on </a:t>
            </a:r>
            <a:r>
              <a:rPr lang="en-US" sz="2000" b="1" dirty="0" err="1">
                <a:sym typeface="Segoe UI" pitchFamily="34" charset="0"/>
              </a:rPr>
              <a:t>HIV</a:t>
            </a:r>
            <a:r>
              <a:rPr lang="en-US" sz="2000" b="1" dirty="0" err="1">
                <a:solidFill>
                  <a:srgbClr val="C85C3C"/>
                </a:solidFill>
                <a:sym typeface="Segoe UI" pitchFamily="34" charset="0"/>
              </a:rPr>
              <a:t>Continuum</a:t>
            </a:r>
            <a:r>
              <a:rPr lang="en-US" sz="2000" dirty="0" smtClean="0">
                <a:sym typeface="Segoe UI" pitchFamily="34" charset="0"/>
              </a:rPr>
              <a:t> may differ from data released in local HIV surveillance reports.</a:t>
            </a:r>
          </a:p>
          <a:p>
            <a:pPr>
              <a:spcAft>
                <a:spcPct val="0"/>
              </a:spcAft>
            </a:pPr>
            <a:r>
              <a:rPr lang="en-US" sz="2000" dirty="0" smtClean="0">
                <a:sym typeface="Segoe UI" pitchFamily="34" charset="0"/>
              </a:rPr>
              <a:t>The </a:t>
            </a:r>
            <a:r>
              <a:rPr lang="en-US" sz="2000" b="1" dirty="0" err="1" smtClean="0">
                <a:sym typeface="Segoe UI" pitchFamily="34" charset="0"/>
              </a:rPr>
              <a:t>HIV</a:t>
            </a:r>
            <a:r>
              <a:rPr lang="en-US" sz="2000" b="1" dirty="0" err="1" smtClean="0">
                <a:solidFill>
                  <a:srgbClr val="C85C3C"/>
                </a:solidFill>
                <a:sym typeface="Segoe UI" pitchFamily="34" charset="0"/>
              </a:rPr>
              <a:t>Continuum</a:t>
            </a:r>
            <a:r>
              <a:rPr lang="en-US" sz="2000" dirty="0" smtClean="0">
                <a:sym typeface="Segoe UI" pitchFamily="34" charset="0"/>
              </a:rPr>
              <a:t> maps do not reflect undiagnosed cases.</a:t>
            </a:r>
          </a:p>
          <a:p>
            <a:pPr eaLnBrk="1" hangingPunct="1">
              <a:spcAft>
                <a:spcPct val="0"/>
              </a:spcAft>
              <a:buFont typeface="Arial" pitchFamily="34" charset="0"/>
              <a:buChar char="•"/>
            </a:pPr>
            <a:r>
              <a:rPr lang="en-US" sz="2000" dirty="0" smtClean="0"/>
              <a:t>As </a:t>
            </a:r>
            <a:r>
              <a:rPr lang="en-US" sz="2000" dirty="0"/>
              <a:t>is standard in the display of health statistics, data generated from a numerator less than 12 are considered unstable and should be interpreted with </a:t>
            </a:r>
            <a:r>
              <a:rPr lang="en-US" sz="2000" dirty="0" smtClean="0"/>
              <a:t>caution</a:t>
            </a:r>
            <a:r>
              <a:rPr lang="en-US" sz="2000" dirty="0"/>
              <a:t> </a:t>
            </a:r>
            <a:r>
              <a:rPr lang="en-US" sz="2000" dirty="0" smtClean="0"/>
              <a:t>– this situation occurs frequently with HIV care continuum mapping at this level of detail.</a:t>
            </a:r>
            <a:endParaRPr lang="en-US" sz="2000" dirty="0" smtClean="0">
              <a:sym typeface="Segoe UI" pitchFamily="34" charset="0"/>
            </a:endParaRPr>
          </a:p>
          <a:p>
            <a:pPr eaLnBrk="1" hangingPunct="1">
              <a:spcAft>
                <a:spcPct val="0"/>
              </a:spcAft>
              <a:buFont typeface="Arial" pitchFamily="34" charset="0"/>
              <a:buChar char="•"/>
            </a:pPr>
            <a:r>
              <a:rPr lang="en-US" sz="2000" dirty="0"/>
              <a:t>The case definitions and data systems for new HIV diagnoses and late HIV diagnoses are standard in HIV case </a:t>
            </a:r>
            <a:r>
              <a:rPr lang="en-US" sz="2000" dirty="0" smtClean="0"/>
              <a:t>surveillance, but </a:t>
            </a:r>
            <a:r>
              <a:rPr lang="en-US" sz="2000" dirty="0"/>
              <a:t>standardization for the other indicators used here is still a work-in-progress</a:t>
            </a:r>
            <a:r>
              <a:rPr lang="en-US" sz="2000" dirty="0" smtClean="0"/>
              <a:t>. </a:t>
            </a:r>
            <a:endParaRPr lang="en-US" sz="2000" dirty="0" smtClean="0">
              <a:sym typeface="Segoe UI" pitchFamily="34" charset="0"/>
            </a:endParaRPr>
          </a:p>
        </p:txBody>
      </p:sp>
    </p:spTree>
    <p:extLst>
      <p:ext uri="{BB962C8B-B14F-4D97-AF65-F5344CB8AC3E}">
        <p14:creationId xmlns:p14="http://schemas.microsoft.com/office/powerpoint/2010/main" val="208190181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229600" cy="1143000"/>
          </a:xfrm>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a:buNone/>
            </a:pPr>
            <a:r>
              <a:rPr lang="en-US" sz="2600" dirty="0" smtClean="0"/>
              <a:t>More map views are available at </a:t>
            </a:r>
            <a:r>
              <a:rPr lang="en-US" sz="2600" dirty="0" smtClean="0">
                <a:hlinkClick r:id="rId3"/>
              </a:rPr>
              <a:t>HIVContinuum.org</a:t>
            </a:r>
            <a:endParaRPr lang="en-US" sz="2600" dirty="0" smtClean="0"/>
          </a:p>
          <a:p>
            <a:pPr>
              <a:buNone/>
            </a:pPr>
            <a:endParaRPr lang="en-US" sz="2600" dirty="0" smtClean="0"/>
          </a:p>
          <a:p>
            <a:pPr>
              <a:buNone/>
            </a:pPr>
            <a:r>
              <a:rPr lang="en-US" sz="2600" dirty="0" smtClean="0"/>
              <a:t>For more information about </a:t>
            </a:r>
            <a:r>
              <a:rPr lang="en-US" sz="2600" b="1" dirty="0" err="1" smtClean="0"/>
              <a:t>HIV</a:t>
            </a:r>
            <a:r>
              <a:rPr lang="en-US" sz="2600" b="1" dirty="0" err="1" smtClean="0">
                <a:solidFill>
                  <a:srgbClr val="C85C3C"/>
                </a:solidFill>
              </a:rPr>
              <a:t>Continuum</a:t>
            </a:r>
            <a:r>
              <a:rPr lang="en-US" sz="2600" dirty="0" smtClean="0"/>
              <a:t>,</a:t>
            </a:r>
          </a:p>
          <a:p>
            <a:pPr>
              <a:buNone/>
            </a:pPr>
            <a:r>
              <a:rPr lang="en-US" sz="2600" dirty="0" smtClean="0"/>
              <a:t>including information about custom map views and</a:t>
            </a:r>
          </a:p>
          <a:p>
            <a:pPr>
              <a:buNone/>
            </a:pPr>
            <a:r>
              <a:rPr lang="en-US" sz="2600" dirty="0" smtClean="0"/>
              <a:t>images, please email </a:t>
            </a:r>
            <a:r>
              <a:rPr lang="en-US" sz="2600" dirty="0" smtClean="0">
                <a:hlinkClick r:id="rId4"/>
              </a:rPr>
              <a:t>info@hivcontinuum.org</a:t>
            </a:r>
            <a:endParaRPr lang="en-US" sz="2600" dirty="0" smtClean="0"/>
          </a:p>
          <a:p>
            <a:pPr>
              <a:buNone/>
            </a:pPr>
            <a:endParaRPr lang="en-US" dirty="0" smtClean="0"/>
          </a:p>
          <a:p>
            <a:pPr>
              <a:buNone/>
            </a:pPr>
            <a:endParaRPr lang="en-US" dirty="0" smtClean="0"/>
          </a:p>
          <a:p>
            <a:pPr>
              <a:buNone/>
            </a:pPr>
            <a:endParaRPr lang="en-US" dirty="0"/>
          </a:p>
        </p:txBody>
      </p:sp>
      <p:sp>
        <p:nvSpPr>
          <p:cNvPr id="4" name="TextBox 3"/>
          <p:cNvSpPr txBox="1"/>
          <p:nvPr/>
        </p:nvSpPr>
        <p:spPr>
          <a:xfrm>
            <a:off x="228600" y="4719935"/>
            <a:ext cx="8610600" cy="461665"/>
          </a:xfrm>
          <a:prstGeom prst="rect">
            <a:avLst/>
          </a:prstGeom>
          <a:noFill/>
          <a:ln>
            <a:solidFill>
              <a:schemeClr val="tx1"/>
            </a:solidFill>
          </a:ln>
        </p:spPr>
        <p:txBody>
          <a:bodyPr wrap="square" rtlCol="0">
            <a:spAutoFit/>
          </a:bodyPr>
          <a:lstStyle/>
          <a:p>
            <a:pPr algn="ctr"/>
            <a:r>
              <a:rPr lang="en-US" sz="2400" b="1" dirty="0" smtClean="0">
                <a:latin typeface="Helvetica" pitchFamily="34" charset="0"/>
                <a:cs typeface="Helvetica" pitchFamily="34" charset="0"/>
              </a:rPr>
              <a:t>Connect With Us</a:t>
            </a:r>
            <a:endParaRPr lang="en-US" sz="2400" b="1" dirty="0">
              <a:latin typeface="Helvetica" pitchFamily="34" charset="0"/>
              <a:cs typeface="Helvetica" pitchFamily="34" charset="0"/>
            </a:endParaRPr>
          </a:p>
        </p:txBody>
      </p:sp>
      <p:pic>
        <p:nvPicPr>
          <p:cNvPr id="5" name="Picture 4" descr="twitter.png"/>
          <p:cNvPicPr>
            <a:picLocks noChangeAspect="1"/>
          </p:cNvPicPr>
          <p:nvPr/>
        </p:nvPicPr>
        <p:blipFill>
          <a:blip r:embed="rId5" cstate="print"/>
          <a:stretch>
            <a:fillRect/>
          </a:stretch>
        </p:blipFill>
        <p:spPr>
          <a:xfrm>
            <a:off x="4114800" y="5791200"/>
            <a:ext cx="685800" cy="685800"/>
          </a:xfrm>
          <a:prstGeom prst="rect">
            <a:avLst/>
          </a:prstGeom>
        </p:spPr>
      </p:pic>
      <p:pic>
        <p:nvPicPr>
          <p:cNvPr id="6" name="Picture 5" descr="googleplus.png"/>
          <p:cNvPicPr>
            <a:picLocks noChangeAspect="1"/>
          </p:cNvPicPr>
          <p:nvPr/>
        </p:nvPicPr>
        <p:blipFill>
          <a:blip r:embed="rId6" cstate="print"/>
          <a:stretch>
            <a:fillRect/>
          </a:stretch>
        </p:blipFill>
        <p:spPr>
          <a:xfrm>
            <a:off x="685800" y="5791200"/>
            <a:ext cx="685800" cy="685800"/>
          </a:xfrm>
          <a:prstGeom prst="rect">
            <a:avLst/>
          </a:prstGeom>
        </p:spPr>
      </p:pic>
      <p:pic>
        <p:nvPicPr>
          <p:cNvPr id="7" name="Picture 6" descr="facebook.png"/>
          <p:cNvPicPr>
            <a:picLocks noChangeAspect="1"/>
          </p:cNvPicPr>
          <p:nvPr/>
        </p:nvPicPr>
        <p:blipFill>
          <a:blip r:embed="rId7" cstate="print"/>
          <a:stretch>
            <a:fillRect/>
          </a:stretch>
        </p:blipFill>
        <p:spPr>
          <a:xfrm>
            <a:off x="7239000" y="5791200"/>
            <a:ext cx="685800" cy="685800"/>
          </a:xfrm>
          <a:prstGeom prst="rect">
            <a:avLst/>
          </a:prstGeom>
        </p:spPr>
      </p:pic>
      <p:pic>
        <p:nvPicPr>
          <p:cNvPr id="8" name="Picture 7" descr="youtube.png"/>
          <p:cNvPicPr>
            <a:picLocks noChangeAspect="1"/>
          </p:cNvPicPr>
          <p:nvPr/>
        </p:nvPicPr>
        <p:blipFill>
          <a:blip r:embed="rId8" cstate="print"/>
          <a:stretch>
            <a:fillRect/>
          </a:stretch>
        </p:blipFill>
        <p:spPr>
          <a:xfrm>
            <a:off x="1752600" y="5791200"/>
            <a:ext cx="685800" cy="685800"/>
          </a:xfrm>
          <a:prstGeom prst="rect">
            <a:avLst/>
          </a:prstGeom>
        </p:spPr>
      </p:pic>
      <p:sp>
        <p:nvSpPr>
          <p:cNvPr id="9" name="TextBox 8"/>
          <p:cNvSpPr txBox="1"/>
          <p:nvPr/>
        </p:nvSpPr>
        <p:spPr>
          <a:xfrm>
            <a:off x="495300" y="5345668"/>
            <a:ext cx="2400300" cy="369332"/>
          </a:xfrm>
          <a:prstGeom prst="rect">
            <a:avLst/>
          </a:prstGeom>
          <a:noFill/>
        </p:spPr>
        <p:txBody>
          <a:bodyPr wrap="square" rtlCol="0">
            <a:spAutoFit/>
          </a:bodyPr>
          <a:lstStyle/>
          <a:p>
            <a:r>
              <a:rPr lang="en-US" b="1" dirty="0" smtClean="0">
                <a:latin typeface="Helvetica" pitchFamily="34" charset="0"/>
                <a:cs typeface="Helvetica" pitchFamily="34" charset="0"/>
              </a:rPr>
              <a:t>HIV </a:t>
            </a:r>
            <a:r>
              <a:rPr lang="en-US" b="1" dirty="0" err="1" smtClean="0">
                <a:latin typeface="Helvetica" pitchFamily="34" charset="0"/>
                <a:cs typeface="Helvetica" pitchFamily="34" charset="0"/>
              </a:rPr>
              <a:t>CareContinuum</a:t>
            </a:r>
            <a:endParaRPr lang="en-US" b="1" dirty="0">
              <a:latin typeface="Helvetica" pitchFamily="34" charset="0"/>
              <a:cs typeface="Helvetica" pitchFamily="34" charset="0"/>
            </a:endParaRPr>
          </a:p>
        </p:txBody>
      </p:sp>
      <p:sp>
        <p:nvSpPr>
          <p:cNvPr id="10" name="TextBox 9"/>
          <p:cNvSpPr txBox="1"/>
          <p:nvPr/>
        </p:nvSpPr>
        <p:spPr>
          <a:xfrm>
            <a:off x="3352800" y="5345668"/>
            <a:ext cx="2133600" cy="369332"/>
          </a:xfrm>
          <a:prstGeom prst="rect">
            <a:avLst/>
          </a:prstGeom>
          <a:noFill/>
        </p:spPr>
        <p:txBody>
          <a:bodyPr wrap="square" rtlCol="0">
            <a:spAutoFit/>
          </a:bodyPr>
          <a:lstStyle/>
          <a:p>
            <a:r>
              <a:rPr lang="en-US" b="1" dirty="0" smtClean="0">
                <a:latin typeface="Helvetica" pitchFamily="34" charset="0"/>
                <a:cs typeface="Helvetica" pitchFamily="34" charset="0"/>
              </a:rPr>
              <a:t>@</a:t>
            </a:r>
            <a:r>
              <a:rPr lang="en-US" b="1" dirty="0" err="1" smtClean="0">
                <a:latin typeface="Helvetica" pitchFamily="34" charset="0"/>
                <a:cs typeface="Helvetica" pitchFamily="34" charset="0"/>
              </a:rPr>
              <a:t>HIVContinuum</a:t>
            </a:r>
            <a:endParaRPr lang="en-US" b="1" dirty="0">
              <a:latin typeface="Helvetica" pitchFamily="34" charset="0"/>
              <a:cs typeface="Helvetica" pitchFamily="34" charset="0"/>
            </a:endParaRPr>
          </a:p>
        </p:txBody>
      </p:sp>
      <p:sp>
        <p:nvSpPr>
          <p:cNvPr id="11" name="TextBox 10"/>
          <p:cNvSpPr txBox="1"/>
          <p:nvPr/>
        </p:nvSpPr>
        <p:spPr>
          <a:xfrm>
            <a:off x="6400800" y="5345668"/>
            <a:ext cx="2514600" cy="369332"/>
          </a:xfrm>
          <a:prstGeom prst="rect">
            <a:avLst/>
          </a:prstGeom>
          <a:noFill/>
        </p:spPr>
        <p:txBody>
          <a:bodyPr wrap="square" rtlCol="0">
            <a:spAutoFit/>
          </a:bodyPr>
          <a:lstStyle/>
          <a:p>
            <a:r>
              <a:rPr lang="en-US" b="1" dirty="0" smtClean="0">
                <a:latin typeface="Helvetica" pitchFamily="34" charset="0"/>
                <a:cs typeface="Helvetica" pitchFamily="34" charset="0"/>
              </a:rPr>
              <a:t>HIV Care Continuum</a:t>
            </a:r>
            <a:endParaRPr lang="en-US" b="1" dirty="0">
              <a:latin typeface="Helvetica" pitchFamily="34" charset="0"/>
              <a:cs typeface="Helvetic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Effective treatment requires successful HIV diagnosis as well as linkage and retention in HIV care - this is the HIV care continuum.</a:t>
            </a:r>
          </a:p>
          <a:p>
            <a:pPr>
              <a:buNone/>
            </a:pPr>
            <a:endParaRPr lang="en-US" dirty="0" smtClean="0"/>
          </a:p>
          <a:p>
            <a:pPr>
              <a:buNone/>
            </a:pPr>
            <a:r>
              <a:rPr lang="en-US" dirty="0" smtClean="0"/>
              <a:t>To be the most impactful, public health strategies that address gaps in the HIV care continuum will require detailed information on disproportionately impacted populations.</a:t>
            </a:r>
            <a:r>
              <a:rPr lang="en-US" b="1" dirty="0" smtClean="0"/>
              <a:t> </a:t>
            </a:r>
            <a:endParaRPr lang="en-US" dirty="0" smtClean="0"/>
          </a:p>
          <a:p>
            <a:pPr>
              <a:buNone/>
            </a:pPr>
            <a:endParaRPr lang="en-US" b="1" dirty="0" smtClean="0"/>
          </a:p>
          <a:p>
            <a:pPr>
              <a:buNone/>
            </a:pPr>
            <a:r>
              <a:rPr lang="en-US" b="1" dirty="0" smtClean="0"/>
              <a:t>HIV</a:t>
            </a:r>
            <a:r>
              <a:rPr lang="en-US" b="1" dirty="0" smtClean="0">
                <a:solidFill>
                  <a:srgbClr val="C85C3C"/>
                </a:solidFill>
              </a:rPr>
              <a:t>Continuum.org</a:t>
            </a:r>
            <a:r>
              <a:rPr lang="en-US" dirty="0" smtClean="0"/>
              <a:t> is a compilation of interactive, online maps that allows users to connect with complex information about the HIV care continuum in several highly impacted cities in the U.S.</a:t>
            </a:r>
          </a:p>
          <a:p>
            <a:pPr>
              <a:buNone/>
            </a:pPr>
            <a:endParaRPr lang="en-US" dirty="0" smtClean="0"/>
          </a:p>
          <a:p>
            <a:pPr>
              <a:buNone/>
            </a:pPr>
            <a:r>
              <a:rPr lang="en-US" b="1" dirty="0" smtClean="0"/>
              <a:t>HIV</a:t>
            </a:r>
            <a:r>
              <a:rPr lang="en-US" b="1" dirty="0" smtClean="0">
                <a:solidFill>
                  <a:srgbClr val="C85C3C"/>
                </a:solidFill>
              </a:rPr>
              <a:t>Continuum.org</a:t>
            </a:r>
            <a:r>
              <a:rPr lang="en-US" dirty="0" smtClean="0"/>
              <a:t> is powered by </a:t>
            </a:r>
            <a:r>
              <a:rPr lang="en-US" dirty="0" err="1" smtClean="0"/>
              <a:t>AIDSVu</a:t>
            </a:r>
            <a:r>
              <a:rPr lang="en-US" dirty="0" smtClean="0"/>
              <a:t> and uses public health surveillance data to increase understanding of the HIV treatment cascade by visualizing the impact of HIV on specific demographic groups, neighborhoods </a:t>
            </a:r>
            <a:r>
              <a:rPr lang="en-US" smtClean="0"/>
              <a:t>and ZIP Codes</a:t>
            </a:r>
            <a:r>
              <a:rPr lang="en-US" dirty="0" smtClean="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own Arrow 9"/>
          <p:cNvSpPr/>
          <p:nvPr/>
        </p:nvSpPr>
        <p:spPr>
          <a:xfrm>
            <a:off x="457200" y="1752600"/>
            <a:ext cx="1981200" cy="46482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Interactive Maps</a:t>
            </a:r>
            <a:endParaRPr lang="en-US" dirty="0"/>
          </a:p>
        </p:txBody>
      </p:sp>
      <p:sp>
        <p:nvSpPr>
          <p:cNvPr id="5" name="TextBox 4"/>
          <p:cNvSpPr txBox="1"/>
          <p:nvPr/>
        </p:nvSpPr>
        <p:spPr>
          <a:xfrm>
            <a:off x="729204" y="1828800"/>
            <a:ext cx="137160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New HIV Diagnoses</a:t>
            </a:r>
            <a:endParaRPr lang="en-US" sz="1400" b="1" dirty="0"/>
          </a:p>
        </p:txBody>
      </p:sp>
      <p:sp>
        <p:nvSpPr>
          <p:cNvPr id="6" name="TextBox 5"/>
          <p:cNvSpPr txBox="1"/>
          <p:nvPr/>
        </p:nvSpPr>
        <p:spPr>
          <a:xfrm>
            <a:off x="729204" y="2819400"/>
            <a:ext cx="137160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Late HIV Diagnoses</a:t>
            </a:r>
            <a:endParaRPr lang="en-US" sz="1400" b="1" dirty="0"/>
          </a:p>
        </p:txBody>
      </p:sp>
      <p:sp>
        <p:nvSpPr>
          <p:cNvPr id="7" name="TextBox 6"/>
          <p:cNvSpPr txBox="1"/>
          <p:nvPr/>
        </p:nvSpPr>
        <p:spPr>
          <a:xfrm>
            <a:off x="729204" y="3820180"/>
            <a:ext cx="137160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Linkage to </a:t>
            </a:r>
          </a:p>
          <a:p>
            <a:pPr algn="ctr"/>
            <a:r>
              <a:rPr lang="en-US" sz="1400" b="1" dirty="0" smtClean="0"/>
              <a:t>HIV Care</a:t>
            </a:r>
            <a:endParaRPr lang="en-US" sz="1400" b="1" dirty="0"/>
          </a:p>
        </p:txBody>
      </p:sp>
      <p:sp>
        <p:nvSpPr>
          <p:cNvPr id="8" name="TextBox 7"/>
          <p:cNvSpPr txBox="1"/>
          <p:nvPr/>
        </p:nvSpPr>
        <p:spPr>
          <a:xfrm>
            <a:off x="788044" y="4734580"/>
            <a:ext cx="131276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Engagement in HIV Care</a:t>
            </a:r>
            <a:endParaRPr lang="en-US" sz="1400" b="1" dirty="0"/>
          </a:p>
        </p:txBody>
      </p:sp>
      <p:sp>
        <p:nvSpPr>
          <p:cNvPr id="9" name="TextBox 8"/>
          <p:cNvSpPr txBox="1"/>
          <p:nvPr/>
        </p:nvSpPr>
        <p:spPr>
          <a:xfrm>
            <a:off x="729204" y="5825057"/>
            <a:ext cx="1482525"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HIV Viral Suppression</a:t>
            </a:r>
            <a:endParaRPr lang="en-US" sz="1400" b="1" dirty="0"/>
          </a:p>
        </p:txBody>
      </p:sp>
      <p:sp>
        <p:nvSpPr>
          <p:cNvPr id="11" name="TextBox 10"/>
          <p:cNvSpPr txBox="1"/>
          <p:nvPr/>
        </p:nvSpPr>
        <p:spPr>
          <a:xfrm>
            <a:off x="1993310" y="1307068"/>
            <a:ext cx="5104924" cy="369332"/>
          </a:xfrm>
          <a:prstGeom prst="rect">
            <a:avLst/>
          </a:prstGeom>
          <a:noFill/>
        </p:spPr>
        <p:txBody>
          <a:bodyPr wrap="none" rtlCol="0">
            <a:spAutoFit/>
          </a:bodyPr>
          <a:lstStyle/>
          <a:p>
            <a:r>
              <a:rPr lang="en-US" b="1" dirty="0" smtClean="0">
                <a:latin typeface="Helvetica" pitchFamily="34" charset="0"/>
              </a:rPr>
              <a:t>Maps at the Neighborhood or ZIP Code Level</a:t>
            </a:r>
            <a:endParaRPr lang="en-US" b="1" dirty="0">
              <a:latin typeface="Helvetica"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362" y="1790700"/>
            <a:ext cx="5609464" cy="4572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229600" cy="1143000"/>
          </a:xfrm>
        </p:spPr>
        <p:txBody>
          <a:bodyPr>
            <a:normAutofit/>
          </a:bodyPr>
          <a:lstStyle/>
          <a:p>
            <a:r>
              <a:rPr lang="en-US" sz="3000" dirty="0" smtClean="0"/>
              <a:t>Supporting the </a:t>
            </a:r>
            <a:br>
              <a:rPr lang="en-US" sz="3000" dirty="0" smtClean="0"/>
            </a:br>
            <a:r>
              <a:rPr lang="en-US" sz="3000" dirty="0" smtClean="0"/>
              <a:t>National HIV/AIDS Strategy</a:t>
            </a:r>
            <a:endParaRPr lang="en-US" sz="3000" dirty="0"/>
          </a:p>
        </p:txBody>
      </p:sp>
      <p:sp>
        <p:nvSpPr>
          <p:cNvPr id="4" name="Rectangle 1"/>
          <p:cNvSpPr txBox="1">
            <a:spLocks noChangeArrowheads="1"/>
          </p:cNvSpPr>
          <p:nvPr/>
        </p:nvSpPr>
        <p:spPr>
          <a:xfrm>
            <a:off x="533400" y="3865562"/>
            <a:ext cx="3371850" cy="2687638"/>
          </a:xfrm>
          <a:prstGeom prst="rect">
            <a:avLst/>
          </a:prstGeom>
        </p:spPr>
        <p:txBody>
          <a:bodyPr vert="horz" lIns="91440" tIns="45720" rIns="91440" bIns="45720" rtlCol="0">
            <a:normAutofit fontScale="70000" lnSpcReduction="20000"/>
          </a:bodyPr>
          <a:lstStyle/>
          <a:p>
            <a:pPr marL="231775" marR="0" lvl="0" indent="-231775" algn="ctr" defTabSz="914400" rtl="0" eaLnBrk="1" fontAlgn="auto" latinLnBrk="0" hangingPunct="1">
              <a:lnSpc>
                <a:spcPct val="100000"/>
              </a:lnSpc>
              <a:spcBef>
                <a:spcPct val="20000"/>
              </a:spcBef>
              <a:spcAft>
                <a:spcPct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rPr>
              <a:t>Prevent new HIV infections</a:t>
            </a:r>
          </a:p>
          <a:p>
            <a:pPr marL="231775" marR="0" lvl="0" indent="-231775" algn="ctr" defTabSz="914400" rtl="0" eaLnBrk="1" fontAlgn="auto" latinLnBrk="0" hangingPunct="1">
              <a:lnSpc>
                <a:spcPct val="100000"/>
              </a:lnSpc>
              <a:spcBef>
                <a:spcPct val="20000"/>
              </a:spcBef>
              <a:spcAft>
                <a:spcPct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endParaRPr>
          </a:p>
          <a:p>
            <a:pPr marL="231775" marR="0" lvl="0" indent="-231775" algn="ctr" defTabSz="914400" rtl="0" eaLnBrk="1" fontAlgn="auto" latinLnBrk="0" hangingPunct="1">
              <a:lnSpc>
                <a:spcPct val="100000"/>
              </a:lnSpc>
              <a:spcBef>
                <a:spcPct val="20000"/>
              </a:spcBef>
              <a:spcAft>
                <a:spcPct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rPr>
              <a:t>Improve care and treatment</a:t>
            </a:r>
          </a:p>
          <a:p>
            <a:pPr marL="231775" marR="0" lvl="0" indent="-231775" algn="ctr" defTabSz="914400" rtl="0" eaLnBrk="1" fontAlgn="auto" latinLnBrk="0" hangingPunct="1">
              <a:lnSpc>
                <a:spcPct val="100000"/>
              </a:lnSpc>
              <a:spcBef>
                <a:spcPct val="20000"/>
              </a:spcBef>
              <a:spcAft>
                <a:spcPct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endParaRPr>
          </a:p>
          <a:p>
            <a:pPr marL="231775" marR="0" lvl="0" indent="-231775" algn="ctr" defTabSz="914400" rtl="0" eaLnBrk="1" fontAlgn="auto" latinLnBrk="0" hangingPunct="1">
              <a:lnSpc>
                <a:spcPct val="100000"/>
              </a:lnSpc>
              <a:spcBef>
                <a:spcPct val="20000"/>
              </a:spcBef>
              <a:spcAft>
                <a:spcPct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rPr>
              <a:t>Reduce HIV-related health disparities</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00200"/>
            <a:ext cx="3049217" cy="213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srcRect l="18500" t="14222" r="40000" b="36000"/>
          <a:stretch>
            <a:fillRect/>
          </a:stretch>
        </p:blipFill>
        <p:spPr bwMode="auto">
          <a:xfrm>
            <a:off x="4800600" y="1600200"/>
            <a:ext cx="3388179" cy="2286000"/>
          </a:xfrm>
          <a:prstGeom prst="rect">
            <a:avLst/>
          </a:prstGeom>
          <a:noFill/>
          <a:ln w="9525">
            <a:noFill/>
            <a:miter lim="800000"/>
            <a:headEnd/>
            <a:tailEnd/>
          </a:ln>
        </p:spPr>
      </p:pic>
      <p:sp>
        <p:nvSpPr>
          <p:cNvPr id="7" name="TextBox 6"/>
          <p:cNvSpPr txBox="1"/>
          <p:nvPr/>
        </p:nvSpPr>
        <p:spPr>
          <a:xfrm>
            <a:off x="5181600" y="4191000"/>
            <a:ext cx="2819400" cy="1754326"/>
          </a:xfrm>
          <a:prstGeom prst="rect">
            <a:avLst/>
          </a:prstGeom>
          <a:noFill/>
        </p:spPr>
        <p:txBody>
          <a:bodyPr wrap="square" rtlCol="0">
            <a:spAutoFit/>
          </a:bodyPr>
          <a:lstStyle/>
          <a:p>
            <a:r>
              <a:rPr lang="en-US" b="1" dirty="0" err="1" smtClean="0">
                <a:latin typeface="Helvetica" pitchFamily="34" charset="0"/>
              </a:rPr>
              <a:t>HIV</a:t>
            </a:r>
            <a:r>
              <a:rPr lang="en-US" b="1" dirty="0" err="1" smtClean="0">
                <a:solidFill>
                  <a:srgbClr val="C85C3C"/>
                </a:solidFill>
                <a:latin typeface="Helvetica" pitchFamily="34" charset="0"/>
              </a:rPr>
              <a:t>Continuum</a:t>
            </a:r>
            <a:r>
              <a:rPr lang="en-US" dirty="0" smtClean="0">
                <a:latin typeface="Helvetica" pitchFamily="34" charset="0"/>
              </a:rPr>
              <a:t> provides a new way to identify places where we can improve HIV testing, care and treatment. </a:t>
            </a:r>
          </a:p>
          <a:p>
            <a:endParaRPr lang="en-US" dirty="0">
              <a:latin typeface="Helvetic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447800" y="-4704"/>
            <a:ext cx="8686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800" b="1" dirty="0" smtClean="0">
                <a:effectLst/>
              </a:rPr>
              <a:t>Five-Year Risk </a:t>
            </a:r>
            <a:r>
              <a:rPr lang="en-US" sz="2800" b="1" dirty="0">
                <a:effectLst/>
              </a:rPr>
              <a:t>of </a:t>
            </a:r>
            <a:r>
              <a:rPr lang="en-US" sz="2800" b="1" dirty="0" smtClean="0">
                <a:effectLst/>
              </a:rPr>
              <a:t>New HIV Diagnosis, </a:t>
            </a:r>
          </a:p>
          <a:p>
            <a:pPr fontAlgn="auto">
              <a:spcAft>
                <a:spcPts val="0"/>
              </a:spcAft>
              <a:defRPr/>
            </a:pPr>
            <a:r>
              <a:rPr lang="en-US" sz="2800" b="1" dirty="0" smtClean="0">
                <a:effectLst/>
              </a:rPr>
              <a:t>by ZIP Code, New Orleans, 2007-2011</a:t>
            </a:r>
            <a:endParaRPr lang="en-US" sz="2800" b="1" dirty="0">
              <a:effectLst/>
            </a:endParaRPr>
          </a:p>
        </p:txBody>
      </p:sp>
      <p:sp>
        <p:nvSpPr>
          <p:cNvPr id="14" name="Rectangle 9"/>
          <p:cNvSpPr>
            <a:spLocks noChangeArrowheads="1"/>
          </p:cNvSpPr>
          <p:nvPr/>
        </p:nvSpPr>
        <p:spPr bwMode="auto">
          <a:xfrm>
            <a:off x="381000" y="6019800"/>
            <a:ext cx="5734049" cy="8156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spcAft>
                <a:spcPts val="300"/>
              </a:spcAft>
            </a:pPr>
            <a:r>
              <a:rPr lang="en-US" sz="700" dirty="0" smtClean="0">
                <a:solidFill>
                  <a:srgbClr val="000000"/>
                </a:solidFill>
                <a:latin typeface="Helvetica" pitchFamily="34" charset="0"/>
                <a:cs typeface="Arial" pitchFamily="34" charset="0"/>
              </a:rPr>
              <a:t>Notes: </a:t>
            </a:r>
            <a:r>
              <a:rPr lang="en-US" sz="700" dirty="0" smtClean="0">
                <a:latin typeface="Helvetica" pitchFamily="34" charset="0"/>
              </a:rPr>
              <a:t>Data reflect cases with a date of initial diagnosis 2007-2011 and reported through 10/30/2014. Data reflect cases from ZIP Codes in Orleans and Jefferson Parishes. </a:t>
            </a:r>
            <a:r>
              <a:rPr lang="en-US" sz="700" dirty="0">
                <a:latin typeface="Helvetica" panose="020B0604020202020204" pitchFamily="34" charset="0"/>
                <a:cs typeface="Helvetica" panose="020B0604020202020204" pitchFamily="34" charset="0"/>
              </a:rPr>
              <a:t>New HIV diagnoses and late diagnoses indicators come from a mature HIV case surveillance system. </a:t>
            </a:r>
            <a:r>
              <a:rPr lang="en-US" sz="700" dirty="0" smtClean="0">
                <a:latin typeface="Helvetica" panose="020B0604020202020204" pitchFamily="34" charset="0"/>
                <a:cs typeface="Helvetica" panose="020B0604020202020204" pitchFamily="34" charset="0"/>
              </a:rPr>
              <a:t>Linkage to care, engagement in care, and </a:t>
            </a:r>
            <a:r>
              <a:rPr lang="en-US" sz="700" dirty="0">
                <a:latin typeface="Helvetica" panose="020B0604020202020204" pitchFamily="34" charset="0"/>
                <a:cs typeface="Helvetica" panose="020B0604020202020204" pitchFamily="34" charset="0"/>
              </a:rPr>
              <a:t>viral suppression are new indicators and rapidly developing, and thus accuracy and completeness will improve over time. For more information on data limitations and caveats, please see Data Methods</a:t>
            </a:r>
            <a:r>
              <a:rPr lang="en-US" sz="700" dirty="0" smtClean="0">
                <a:latin typeface="Helvetica" panose="020B0604020202020204" pitchFamily="34" charset="0"/>
                <a:cs typeface="Helvetica" panose="020B0604020202020204" pitchFamily="34" charset="0"/>
              </a:rPr>
              <a:t>.</a:t>
            </a:r>
          </a:p>
          <a:p>
            <a:pPr>
              <a:spcAft>
                <a:spcPts val="300"/>
              </a:spcAft>
            </a:pPr>
            <a:r>
              <a:rPr lang="en-US" sz="700" dirty="0">
                <a:solidFill>
                  <a:srgbClr val="000000"/>
                </a:solidFill>
                <a:latin typeface="Helvetica" pitchFamily="34" charset="0"/>
                <a:cs typeface="Arial" pitchFamily="34" charset="0"/>
              </a:rPr>
              <a:t>
Data Source: </a:t>
            </a:r>
            <a:r>
              <a:rPr lang="en-US" sz="700" dirty="0" smtClean="0">
                <a:solidFill>
                  <a:srgbClr val="000000"/>
                </a:solidFill>
                <a:latin typeface="Helvetica" pitchFamily="34" charset="0"/>
                <a:cs typeface="Arial" pitchFamily="34" charset="0"/>
              </a:rPr>
              <a:t>Louisiana Office of Public Health, STD/HIV Program.</a:t>
            </a:r>
            <a:endParaRPr lang="en-US" sz="700" b="1" dirty="0">
              <a:solidFill>
                <a:srgbClr val="000000"/>
              </a:solidFill>
              <a:latin typeface="Helvetica" pitchFamily="34" charset="0"/>
              <a:cs typeface="Arial" pitchFamily="34" charset="0"/>
            </a:endParaRPr>
          </a:p>
        </p:txBody>
      </p:sp>
      <p:sp>
        <p:nvSpPr>
          <p:cNvPr id="15" name="Rectangle 10"/>
          <p:cNvSpPr>
            <a:spLocks noChangeArrowheads="1"/>
          </p:cNvSpPr>
          <p:nvPr/>
        </p:nvSpPr>
        <p:spPr bwMode="auto">
          <a:xfrm>
            <a:off x="361950" y="583882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23" name="TextBox 22"/>
          <p:cNvSpPr txBox="1"/>
          <p:nvPr/>
        </p:nvSpPr>
        <p:spPr>
          <a:xfrm>
            <a:off x="228600" y="2140803"/>
            <a:ext cx="2362200" cy="830997"/>
          </a:xfrm>
          <a:prstGeom prst="rect">
            <a:avLst/>
          </a:prstGeom>
          <a:noFill/>
        </p:spPr>
        <p:txBody>
          <a:bodyPr wrap="square" rtlCol="0">
            <a:spAutoFit/>
          </a:bodyPr>
          <a:lstStyle/>
          <a:p>
            <a:r>
              <a:rPr lang="en-US" sz="1200" dirty="0" smtClean="0">
                <a:latin typeface="Helvetica" pitchFamily="34" charset="0"/>
              </a:rPr>
              <a:t>Five-year risk of new HIV diagnosis, 2007-2011 (per 100,000 population of adults/adolescents in 2010)</a:t>
            </a:r>
            <a:endParaRPr lang="en-US" sz="1200" dirty="0">
              <a:latin typeface="Helvetica" pitchFamily="34" charset="0"/>
            </a:endParaRPr>
          </a:p>
        </p:txBody>
      </p:sp>
      <p:grpSp>
        <p:nvGrpSpPr>
          <p:cNvPr id="7" name="Group 6"/>
          <p:cNvGrpSpPr/>
          <p:nvPr/>
        </p:nvGrpSpPr>
        <p:grpSpPr>
          <a:xfrm>
            <a:off x="304800" y="2968625"/>
            <a:ext cx="1676400" cy="1908215"/>
            <a:chOff x="304800" y="2968625"/>
            <a:chExt cx="1676400" cy="1908215"/>
          </a:xfrm>
        </p:grpSpPr>
        <p:sp>
          <p:nvSpPr>
            <p:cNvPr id="8" name="TextBox 1"/>
            <p:cNvSpPr txBox="1">
              <a:spLocks noChangeArrowheads="1"/>
            </p:cNvSpPr>
            <p:nvPr/>
          </p:nvSpPr>
          <p:spPr bwMode="auto">
            <a:xfrm>
              <a:off x="457200" y="2968625"/>
              <a:ext cx="1524000" cy="1908215"/>
            </a:xfrm>
            <a:prstGeom prst="rect">
              <a:avLst/>
            </a:prstGeom>
            <a:noFill/>
            <a:ln w="9525">
              <a:noFill/>
              <a:miter lim="800000"/>
              <a:headEnd/>
              <a:tailEnd/>
            </a:ln>
          </p:spPr>
          <p:txBody>
            <a:bodyPr wrap="square">
              <a:spAutoFit/>
            </a:bodyPr>
            <a:lstStyle/>
            <a:p>
              <a:r>
                <a:rPr lang="en-US" dirty="0" smtClean="0">
                  <a:latin typeface="Helvetica" pitchFamily="34" charset="0"/>
                </a:rPr>
                <a:t>0-175</a:t>
              </a:r>
            </a:p>
            <a:p>
              <a:r>
                <a:rPr lang="en-US" dirty="0" smtClean="0">
                  <a:latin typeface="Helvetica" pitchFamily="34" charset="0"/>
                </a:rPr>
                <a:t>176-298</a:t>
              </a:r>
            </a:p>
            <a:p>
              <a:r>
                <a:rPr lang="en-US" dirty="0" smtClean="0">
                  <a:latin typeface="Helvetica" pitchFamily="34" charset="0"/>
                </a:rPr>
                <a:t>299-443</a:t>
              </a:r>
            </a:p>
            <a:p>
              <a:r>
                <a:rPr lang="en-US" dirty="0" smtClean="0">
                  <a:latin typeface="Helvetica" pitchFamily="34" charset="0"/>
                </a:rPr>
                <a:t>444-764</a:t>
              </a:r>
            </a:p>
            <a:p>
              <a:r>
                <a:rPr lang="en-US" dirty="0" smtClean="0">
                  <a:latin typeface="Helvetica" pitchFamily="34" charset="0"/>
                </a:rPr>
                <a:t>765+</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sp>
          <p:nvSpPr>
            <p:cNvPr id="10" name="Rectangle 9"/>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 name="Rectangle 15"/>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7640" y="1371600"/>
            <a:ext cx="4708721" cy="4114800"/>
          </a:xfrm>
          <a:prstGeom prst="rect">
            <a:avLst/>
          </a:prstGeom>
        </p:spPr>
      </p:pic>
    </p:spTree>
    <p:extLst>
      <p:ext uri="{BB962C8B-B14F-4D97-AF65-F5344CB8AC3E}">
        <p14:creationId xmlns:p14="http://schemas.microsoft.com/office/powerpoint/2010/main" val="1480824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362200" y="-30163"/>
            <a:ext cx="6781800" cy="1020763"/>
          </a:xfrm>
          <a:prstGeom prst="rect">
            <a:avLst/>
          </a:prstGeom>
        </p:spPr>
        <p:txBody>
          <a:bodyPr lIns="18288" rIns="18288" anchor="ctr">
            <a:no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latin typeface="Helvetica" pitchFamily="34" charset="0"/>
                <a:cs typeface="Helvetica" pitchFamily="34" charset="0"/>
              </a:rPr>
              <a:t>Proportion of </a:t>
            </a:r>
            <a:r>
              <a:rPr lang="en-US" sz="2000" b="1" dirty="0" smtClean="0">
                <a:effectLst/>
                <a:latin typeface="Helvetica" pitchFamily="34" charset="0"/>
                <a:cs typeface="Helvetica" pitchFamily="34" charset="0"/>
              </a:rPr>
              <a:t>Those Newly Diagnosed </a:t>
            </a:r>
            <a:r>
              <a:rPr lang="en-US" sz="2000" b="1" dirty="0">
                <a:effectLst/>
                <a:latin typeface="Helvetica" pitchFamily="34" charset="0"/>
                <a:cs typeface="Helvetica" pitchFamily="34" charset="0"/>
              </a:rPr>
              <a:t>with HIV </a:t>
            </a:r>
            <a:r>
              <a:rPr lang="en-US" sz="2000" b="1" dirty="0" smtClean="0">
                <a:effectLst/>
                <a:latin typeface="Helvetica" pitchFamily="34" charset="0"/>
                <a:cs typeface="Helvetica" pitchFamily="34" charset="0"/>
              </a:rPr>
              <a:t>Late </a:t>
            </a:r>
            <a:r>
              <a:rPr lang="en-US" sz="2000" b="1" dirty="0">
                <a:effectLst/>
                <a:latin typeface="Helvetica" pitchFamily="34" charset="0"/>
                <a:cs typeface="Helvetica" pitchFamily="34" charset="0"/>
              </a:rPr>
              <a:t>in the </a:t>
            </a:r>
            <a:r>
              <a:rPr lang="en-US" sz="2000" b="1" dirty="0" smtClean="0">
                <a:effectLst/>
                <a:latin typeface="Helvetica" pitchFamily="34" charset="0"/>
                <a:cs typeface="Helvetica" pitchFamily="34" charset="0"/>
              </a:rPr>
              <a:t>Course </a:t>
            </a:r>
            <a:r>
              <a:rPr lang="en-US" sz="2000" b="1" dirty="0">
                <a:effectLst/>
                <a:latin typeface="Helvetica" pitchFamily="34" charset="0"/>
                <a:cs typeface="Helvetica" pitchFamily="34" charset="0"/>
              </a:rPr>
              <a:t>of HIV </a:t>
            </a:r>
            <a:r>
              <a:rPr lang="en-US" sz="2000" b="1" dirty="0" smtClean="0">
                <a:effectLst/>
                <a:latin typeface="Helvetica" pitchFamily="34" charset="0"/>
                <a:cs typeface="Helvetica" pitchFamily="34" charset="0"/>
              </a:rPr>
              <a:t>Infection</a:t>
            </a:r>
            <a:r>
              <a:rPr lang="en-US" sz="2000" b="1" dirty="0">
                <a:effectLst/>
                <a:latin typeface="Helvetica" pitchFamily="34" charset="0"/>
                <a:cs typeface="Helvetica" pitchFamily="34" charset="0"/>
              </a:rPr>
              <a:t>, by ZIP Code, </a:t>
            </a:r>
            <a:r>
              <a:rPr lang="en-US" sz="2000" b="1" dirty="0" smtClean="0">
                <a:effectLst/>
                <a:latin typeface="Helvetica" pitchFamily="34" charset="0"/>
                <a:cs typeface="Helvetica" pitchFamily="34" charset="0"/>
              </a:rPr>
              <a:t>New Orleans,</a:t>
            </a:r>
          </a:p>
          <a:p>
            <a:pPr fontAlgn="auto">
              <a:spcAft>
                <a:spcPts val="0"/>
              </a:spcAft>
              <a:defRPr/>
            </a:pPr>
            <a:r>
              <a:rPr lang="en-US" sz="2000" b="1" dirty="0" smtClean="0">
                <a:effectLst/>
                <a:latin typeface="Helvetica" pitchFamily="34" charset="0"/>
                <a:cs typeface="Helvetica" pitchFamily="34" charset="0"/>
              </a:rPr>
              <a:t>2007-2011</a:t>
            </a:r>
            <a:endParaRPr lang="en-US" sz="2000" b="1" dirty="0">
              <a:effectLst/>
              <a:latin typeface="Helvetica" pitchFamily="34" charset="0"/>
              <a:cs typeface="Helvetica" pitchFamily="34" charset="0"/>
            </a:endParaRPr>
          </a:p>
        </p:txBody>
      </p:sp>
      <p:sp>
        <p:nvSpPr>
          <p:cNvPr id="14" name="Rectangle 9"/>
          <p:cNvSpPr>
            <a:spLocks noChangeArrowheads="1"/>
          </p:cNvSpPr>
          <p:nvPr/>
        </p:nvSpPr>
        <p:spPr bwMode="auto">
          <a:xfrm>
            <a:off x="381000" y="6019800"/>
            <a:ext cx="5734049" cy="777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spcAft>
                <a:spcPts val="300"/>
              </a:spcAft>
            </a:pPr>
            <a:r>
              <a:rPr lang="en-US" sz="700" dirty="0" smtClean="0">
                <a:solidFill>
                  <a:srgbClr val="000000"/>
                </a:solidFill>
                <a:latin typeface="Helvetica" pitchFamily="34" charset="0"/>
                <a:cs typeface="Arial" pitchFamily="34" charset="0"/>
              </a:rPr>
              <a:t>Notes: </a:t>
            </a:r>
            <a:r>
              <a:rPr lang="en-US" sz="700" dirty="0" smtClean="0">
                <a:latin typeface="Helvetica" pitchFamily="34" charset="0"/>
              </a:rPr>
              <a:t>Data reflect cases with a date of initial diagnosis 2007-2011 and reported through </a:t>
            </a:r>
            <a:r>
              <a:rPr lang="en-US" sz="700" dirty="0">
                <a:latin typeface="Helvetica" pitchFamily="34" charset="0"/>
              </a:rPr>
              <a:t>10/30/2014. </a:t>
            </a:r>
            <a:r>
              <a:rPr lang="en-US" sz="700" dirty="0" smtClean="0">
                <a:latin typeface="Helvetica" pitchFamily="34" charset="0"/>
              </a:rPr>
              <a:t>Data reflect cases from ZIP Codes in Orleans and Jefferson Parishes. Late HIV diagnosis was defined as </a:t>
            </a:r>
            <a:r>
              <a:rPr lang="en-US" sz="700" dirty="0">
                <a:latin typeface="Helvetica" pitchFamily="34" charset="0"/>
              </a:rPr>
              <a:t>immunologic or clinical AIDS (new CDC classification as A3, B3, or C1-C3) within </a:t>
            </a:r>
            <a:r>
              <a:rPr lang="en-US" sz="700" dirty="0" smtClean="0">
                <a:latin typeface="Helvetica" pitchFamily="34" charset="0"/>
              </a:rPr>
              <a:t>3 months </a:t>
            </a:r>
            <a:r>
              <a:rPr lang="en-US" sz="700" dirty="0">
                <a:latin typeface="Helvetica" pitchFamily="34" charset="0"/>
              </a:rPr>
              <a:t>of initial HIV </a:t>
            </a:r>
            <a:r>
              <a:rPr lang="en-US" sz="700" dirty="0" smtClean="0">
                <a:latin typeface="Helvetica" pitchFamily="34" charset="0"/>
              </a:rPr>
              <a:t>diagnosis. </a:t>
            </a:r>
            <a:r>
              <a:rPr lang="en-US" sz="700" dirty="0">
                <a:latin typeface="Helvetica" panose="020B0604020202020204" pitchFamily="34" charset="0"/>
                <a:cs typeface="Helvetica" panose="020B0604020202020204" pitchFamily="34" charset="0"/>
              </a:rPr>
              <a:t>New HIV diagnoses and late diagnoses indicators come from a mature HIV case surveillance system. </a:t>
            </a:r>
            <a:r>
              <a:rPr lang="en-US" sz="700" dirty="0" smtClean="0">
                <a:latin typeface="Helvetica" panose="020B0604020202020204" pitchFamily="34" charset="0"/>
                <a:cs typeface="Helvetica" panose="020B0604020202020204" pitchFamily="34" charset="0"/>
              </a:rPr>
              <a:t>Linkage to care, engagement in care, and </a:t>
            </a:r>
            <a:r>
              <a:rPr lang="en-US" sz="700" dirty="0">
                <a:latin typeface="Helvetica" panose="020B0604020202020204" pitchFamily="34" charset="0"/>
                <a:cs typeface="Helvetica" panose="020B0604020202020204" pitchFamily="34" charset="0"/>
              </a:rPr>
              <a:t>viral suppression are new indicators and rapidly developing, and thus accuracy and completeness will improve over time. For more information on data limitations and caveats, please see Data Methods</a:t>
            </a:r>
            <a:r>
              <a:rPr lang="en-US" sz="700" dirty="0" smtClean="0">
                <a:latin typeface="Helvetica" panose="020B0604020202020204" pitchFamily="34" charset="0"/>
                <a:cs typeface="Helvetica" panose="020B0604020202020204" pitchFamily="34" charset="0"/>
              </a:rPr>
              <a:t>.</a:t>
            </a:r>
            <a:r>
              <a:rPr lang="en-US" sz="700" dirty="0">
                <a:solidFill>
                  <a:srgbClr val="000000"/>
                </a:solidFill>
                <a:latin typeface="Helvetica" pitchFamily="34" charset="0"/>
                <a:cs typeface="Arial" pitchFamily="34" charset="0"/>
              </a:rPr>
              <a:t>
Data Source: </a:t>
            </a:r>
            <a:r>
              <a:rPr lang="en-US" sz="700" dirty="0" smtClean="0">
                <a:solidFill>
                  <a:srgbClr val="000000"/>
                </a:solidFill>
                <a:latin typeface="Helvetica" pitchFamily="34" charset="0"/>
                <a:cs typeface="Arial" pitchFamily="34" charset="0"/>
              </a:rPr>
              <a:t>Louisiana Office of Public Health, STD/HIV Program.</a:t>
            </a:r>
            <a:endParaRPr lang="en-US" sz="700" dirty="0">
              <a:solidFill>
                <a:srgbClr val="000000"/>
              </a:solidFill>
              <a:latin typeface="Helvetica" pitchFamily="34" charset="0"/>
              <a:cs typeface="Arial" pitchFamily="34" charset="0"/>
            </a:endParaRPr>
          </a:p>
        </p:txBody>
      </p:sp>
      <p:sp>
        <p:nvSpPr>
          <p:cNvPr id="15" name="Rectangle 10"/>
          <p:cNvSpPr>
            <a:spLocks noChangeArrowheads="1"/>
          </p:cNvSpPr>
          <p:nvPr/>
        </p:nvSpPr>
        <p:spPr bwMode="auto">
          <a:xfrm>
            <a:off x="361950" y="583882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891" y="1370072"/>
            <a:ext cx="4712218" cy="4117856"/>
          </a:xfrm>
          <a:prstGeom prst="rect">
            <a:avLst/>
          </a:prstGeom>
        </p:spPr>
      </p:pic>
      <p:sp>
        <p:nvSpPr>
          <p:cNvPr id="23" name="TextBox 22"/>
          <p:cNvSpPr txBox="1"/>
          <p:nvPr/>
        </p:nvSpPr>
        <p:spPr>
          <a:xfrm>
            <a:off x="228600" y="1981200"/>
            <a:ext cx="2362200" cy="1015663"/>
          </a:xfrm>
          <a:prstGeom prst="rect">
            <a:avLst/>
          </a:prstGeom>
          <a:noFill/>
        </p:spPr>
        <p:txBody>
          <a:bodyPr wrap="square" rtlCol="0">
            <a:spAutoFit/>
          </a:bodyPr>
          <a:lstStyle/>
          <a:p>
            <a:r>
              <a:rPr lang="en-US" sz="1200" dirty="0" smtClean="0">
                <a:latin typeface="Helvetica" pitchFamily="34" charset="0"/>
              </a:rPr>
              <a:t>Proportion of adults/adolescents newly diagnosed with HIV from 2007-2011 with an AIDS diagnosis within 3 months of HIV diagnosis</a:t>
            </a:r>
            <a:endParaRPr lang="en-US" sz="1200" dirty="0">
              <a:latin typeface="Helvetica" pitchFamily="34" charset="0"/>
            </a:endParaRPr>
          </a:p>
        </p:txBody>
      </p:sp>
      <p:grpSp>
        <p:nvGrpSpPr>
          <p:cNvPr id="7" name="Group 6"/>
          <p:cNvGrpSpPr/>
          <p:nvPr/>
        </p:nvGrpSpPr>
        <p:grpSpPr>
          <a:xfrm>
            <a:off x="304800" y="2968625"/>
            <a:ext cx="1676400" cy="1908215"/>
            <a:chOff x="304800" y="2968625"/>
            <a:chExt cx="1676400" cy="1908215"/>
          </a:xfrm>
        </p:grpSpPr>
        <p:sp>
          <p:nvSpPr>
            <p:cNvPr id="8" name="TextBox 1"/>
            <p:cNvSpPr txBox="1">
              <a:spLocks noChangeArrowheads="1"/>
            </p:cNvSpPr>
            <p:nvPr/>
          </p:nvSpPr>
          <p:spPr bwMode="auto">
            <a:xfrm>
              <a:off x="457200" y="2968625"/>
              <a:ext cx="1524000" cy="1908215"/>
            </a:xfrm>
            <a:prstGeom prst="rect">
              <a:avLst/>
            </a:prstGeom>
            <a:noFill/>
            <a:ln w="9525">
              <a:noFill/>
              <a:miter lim="800000"/>
              <a:headEnd/>
              <a:tailEnd/>
            </a:ln>
          </p:spPr>
          <p:txBody>
            <a:bodyPr wrap="square">
              <a:spAutoFit/>
            </a:bodyPr>
            <a:lstStyle/>
            <a:p>
              <a:r>
                <a:rPr lang="en-US" dirty="0" smtClean="0">
                  <a:latin typeface="Helvetica" pitchFamily="34" charset="0"/>
                </a:rPr>
                <a:t>0-10 %</a:t>
              </a:r>
            </a:p>
            <a:p>
              <a:r>
                <a:rPr lang="en-US" dirty="0" smtClean="0">
                  <a:latin typeface="Helvetica" pitchFamily="34" charset="0"/>
                </a:rPr>
                <a:t>11-20 %</a:t>
              </a:r>
            </a:p>
            <a:p>
              <a:r>
                <a:rPr lang="en-US" dirty="0" smtClean="0">
                  <a:latin typeface="Helvetica" pitchFamily="34" charset="0"/>
                </a:rPr>
                <a:t>21-30 %</a:t>
              </a:r>
            </a:p>
            <a:p>
              <a:r>
                <a:rPr lang="en-US" dirty="0" smtClean="0">
                  <a:latin typeface="Helvetica" pitchFamily="34" charset="0"/>
                </a:rPr>
                <a:t>31-50 %</a:t>
              </a:r>
            </a:p>
            <a:p>
              <a:r>
                <a:rPr lang="en-US" dirty="0" smtClean="0">
                  <a:latin typeface="Helvetica" pitchFamily="34" charset="0"/>
                </a:rPr>
                <a:t>&gt;50 %</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sp>
          <p:nvSpPr>
            <p:cNvPr id="10" name="Rectangle 9"/>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 name="Rectangle 16"/>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2138609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590800" y="0"/>
            <a:ext cx="63246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latin typeface="Helvetica" pitchFamily="34" charset="0"/>
                <a:cs typeface="Helvetica" pitchFamily="34" charset="0"/>
              </a:rPr>
              <a:t>Proportion of Those Newly Diagnosed </a:t>
            </a:r>
            <a:r>
              <a:rPr lang="en-US" sz="2000" b="1" dirty="0" smtClean="0">
                <a:effectLst/>
                <a:latin typeface="Helvetica" pitchFamily="34" charset="0"/>
                <a:cs typeface="Helvetica" pitchFamily="34" charset="0"/>
              </a:rPr>
              <a:t>with </a:t>
            </a:r>
            <a:r>
              <a:rPr lang="en-US" sz="2000" b="1" dirty="0">
                <a:effectLst/>
                <a:latin typeface="Helvetica" pitchFamily="34" charset="0"/>
                <a:cs typeface="Helvetica" pitchFamily="34" charset="0"/>
              </a:rPr>
              <a:t>HIV </a:t>
            </a:r>
            <a:r>
              <a:rPr lang="en-US" sz="2000" b="1" dirty="0" smtClean="0">
                <a:effectLst/>
                <a:latin typeface="Helvetica" pitchFamily="34" charset="0"/>
                <a:cs typeface="Helvetica" pitchFamily="34" charset="0"/>
              </a:rPr>
              <a:t>2007-2011 Who were Linked to HIV Care, </a:t>
            </a:r>
          </a:p>
          <a:p>
            <a:pPr fontAlgn="auto">
              <a:spcAft>
                <a:spcPts val="0"/>
              </a:spcAft>
              <a:defRPr/>
            </a:pPr>
            <a:r>
              <a:rPr lang="en-US" sz="2000" b="1" dirty="0" smtClean="0">
                <a:effectLst/>
                <a:latin typeface="Helvetica" pitchFamily="34" charset="0"/>
                <a:cs typeface="Helvetica" pitchFamily="34" charset="0"/>
              </a:rPr>
              <a:t>by </a:t>
            </a:r>
            <a:r>
              <a:rPr lang="en-US" sz="2000" b="1" dirty="0">
                <a:effectLst/>
                <a:latin typeface="Helvetica" pitchFamily="34" charset="0"/>
                <a:cs typeface="Helvetica" pitchFamily="34" charset="0"/>
              </a:rPr>
              <a:t>ZIP Code, </a:t>
            </a:r>
            <a:r>
              <a:rPr lang="en-US" sz="2000" b="1" dirty="0" smtClean="0">
                <a:effectLst/>
                <a:latin typeface="Helvetica" pitchFamily="34" charset="0"/>
                <a:cs typeface="Helvetica" pitchFamily="34" charset="0"/>
              </a:rPr>
              <a:t>New Orleans</a:t>
            </a:r>
            <a:endParaRPr lang="en-US" sz="2000" b="1" dirty="0">
              <a:effectLst/>
              <a:latin typeface="Helvetica" pitchFamily="34" charset="0"/>
              <a:cs typeface="Helvetica" pitchFamily="34" charset="0"/>
            </a:endParaRPr>
          </a:p>
        </p:txBody>
      </p:sp>
      <p:sp>
        <p:nvSpPr>
          <p:cNvPr id="14" name="Rectangle 9"/>
          <p:cNvSpPr>
            <a:spLocks noChangeArrowheads="1"/>
          </p:cNvSpPr>
          <p:nvPr/>
        </p:nvSpPr>
        <p:spPr bwMode="auto">
          <a:xfrm>
            <a:off x="381000" y="6019800"/>
            <a:ext cx="5734049" cy="777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spcAft>
                <a:spcPts val="300"/>
              </a:spcAft>
            </a:pPr>
            <a:r>
              <a:rPr lang="en-US" sz="700" dirty="0" smtClean="0">
                <a:solidFill>
                  <a:srgbClr val="000000"/>
                </a:solidFill>
                <a:latin typeface="Helvetica" pitchFamily="34" charset="0"/>
                <a:cs typeface="Arial" pitchFamily="34" charset="0"/>
              </a:rPr>
              <a:t>Notes: </a:t>
            </a:r>
            <a:r>
              <a:rPr lang="en-US" sz="700" dirty="0" smtClean="0">
                <a:latin typeface="Helvetica" pitchFamily="34" charset="0"/>
              </a:rPr>
              <a:t>Data reflect cases with a date of initial diagnosis 2007-2011 and reported through </a:t>
            </a:r>
            <a:r>
              <a:rPr lang="en-US" sz="700" dirty="0">
                <a:latin typeface="Helvetica" pitchFamily="34" charset="0"/>
              </a:rPr>
              <a:t>10/30/2014. </a:t>
            </a:r>
            <a:r>
              <a:rPr lang="en-US" sz="700" dirty="0" smtClean="0">
                <a:latin typeface="Helvetica" pitchFamily="34" charset="0"/>
              </a:rPr>
              <a:t>Data reflect cases from ZIP Codes in Orleans and Jefferson Parishes</a:t>
            </a:r>
            <a:r>
              <a:rPr lang="en-US" sz="700" dirty="0" smtClean="0">
                <a:solidFill>
                  <a:srgbClr val="000000"/>
                </a:solidFill>
                <a:latin typeface="Helvetica" pitchFamily="34" charset="0"/>
                <a:cs typeface="Arial" pitchFamily="34" charset="0"/>
              </a:rPr>
              <a:t>.</a:t>
            </a:r>
            <a:r>
              <a:rPr lang="en-US" sz="700" dirty="0" smtClean="0">
                <a:latin typeface="Helvetica" pitchFamily="34" charset="0"/>
              </a:rPr>
              <a:t> Linkage to HIV care is defined as a</a:t>
            </a:r>
            <a:r>
              <a:rPr lang="en-US" sz="700" baseline="0" dirty="0" smtClean="0">
                <a:latin typeface="Helvetica" pitchFamily="34" charset="0"/>
              </a:rPr>
              <a:t> report of a CD4 count or HIV viral load test within 3 months of initial HIV diagnosis</a:t>
            </a:r>
            <a:r>
              <a:rPr lang="en-US" sz="700" dirty="0" smtClean="0">
                <a:latin typeface="Helvetica" pitchFamily="34" charset="0"/>
              </a:rPr>
              <a:t>. </a:t>
            </a:r>
            <a:r>
              <a:rPr lang="en-US" sz="700" dirty="0">
                <a:latin typeface="Helvetica" panose="020B0604020202020204" pitchFamily="34" charset="0"/>
                <a:cs typeface="Helvetica" panose="020B0604020202020204" pitchFamily="34" charset="0"/>
              </a:rPr>
              <a:t>New HIV diagnoses and late diagnoses indicators come from a mature HIV case surveillance system. </a:t>
            </a:r>
            <a:r>
              <a:rPr lang="en-US" sz="700" dirty="0" smtClean="0">
                <a:latin typeface="Helvetica" panose="020B0604020202020204" pitchFamily="34" charset="0"/>
                <a:cs typeface="Helvetica" panose="020B0604020202020204" pitchFamily="34" charset="0"/>
              </a:rPr>
              <a:t>Linkage to care, engagement in care, </a:t>
            </a:r>
            <a:r>
              <a:rPr lang="en-US" sz="700" dirty="0">
                <a:latin typeface="Helvetica" panose="020B0604020202020204" pitchFamily="34" charset="0"/>
                <a:cs typeface="Helvetica" panose="020B0604020202020204" pitchFamily="34" charset="0"/>
              </a:rPr>
              <a:t>and viral suppression are new indicators and rapidly developing, and thus accuracy and completeness will improve over time. For more information on data limitations and caveats, please see Data </a:t>
            </a:r>
            <a:r>
              <a:rPr lang="en-US" sz="700" dirty="0" smtClean="0">
                <a:latin typeface="Helvetica" panose="020B0604020202020204" pitchFamily="34" charset="0"/>
                <a:cs typeface="Helvetica" panose="020B0604020202020204" pitchFamily="34" charset="0"/>
              </a:rPr>
              <a:t>Methods. </a:t>
            </a:r>
            <a:endParaRPr lang="en-US" sz="700" dirty="0" smtClean="0">
              <a:latin typeface="Helvetica" pitchFamily="34" charset="0"/>
            </a:endParaRPr>
          </a:p>
          <a:p>
            <a:pPr>
              <a:spcAft>
                <a:spcPts val="300"/>
              </a:spcAft>
            </a:pPr>
            <a:r>
              <a:rPr lang="en-US" sz="700" dirty="0" smtClean="0">
                <a:solidFill>
                  <a:srgbClr val="000000"/>
                </a:solidFill>
                <a:latin typeface="Helvetica" pitchFamily="34" charset="0"/>
                <a:cs typeface="Arial" pitchFamily="34" charset="0"/>
              </a:rPr>
              <a:t>Data </a:t>
            </a:r>
            <a:r>
              <a:rPr lang="en-US" sz="700" dirty="0">
                <a:solidFill>
                  <a:srgbClr val="000000"/>
                </a:solidFill>
                <a:latin typeface="Helvetica" pitchFamily="34" charset="0"/>
                <a:cs typeface="Arial" pitchFamily="34" charset="0"/>
              </a:rPr>
              <a:t>Source: </a:t>
            </a:r>
            <a:r>
              <a:rPr lang="en-US" sz="700" dirty="0" smtClean="0">
                <a:solidFill>
                  <a:srgbClr val="000000"/>
                </a:solidFill>
                <a:latin typeface="Helvetica" pitchFamily="34" charset="0"/>
                <a:cs typeface="Arial" pitchFamily="34" charset="0"/>
              </a:rPr>
              <a:t>Louisiana Office of Public Health, STD/HIV Program.</a:t>
            </a:r>
            <a:endParaRPr lang="en-US" sz="700" dirty="0">
              <a:solidFill>
                <a:srgbClr val="000000"/>
              </a:solidFill>
              <a:latin typeface="Helvetica" pitchFamily="34" charset="0"/>
              <a:cs typeface="Arial" pitchFamily="34" charset="0"/>
            </a:endParaRPr>
          </a:p>
        </p:txBody>
      </p:sp>
      <p:sp>
        <p:nvSpPr>
          <p:cNvPr id="15" name="Rectangle 10"/>
          <p:cNvSpPr>
            <a:spLocks noChangeArrowheads="1"/>
          </p:cNvSpPr>
          <p:nvPr/>
        </p:nvSpPr>
        <p:spPr bwMode="auto">
          <a:xfrm>
            <a:off x="361950" y="583882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891" y="1370072"/>
            <a:ext cx="4712218" cy="4117856"/>
          </a:xfrm>
          <a:prstGeom prst="rect">
            <a:avLst/>
          </a:prstGeom>
        </p:spPr>
      </p:pic>
      <p:sp>
        <p:nvSpPr>
          <p:cNvPr id="23" name="TextBox 22"/>
          <p:cNvSpPr txBox="1"/>
          <p:nvPr/>
        </p:nvSpPr>
        <p:spPr>
          <a:xfrm>
            <a:off x="228600" y="1981200"/>
            <a:ext cx="2362200" cy="1015663"/>
          </a:xfrm>
          <a:prstGeom prst="rect">
            <a:avLst/>
          </a:prstGeom>
          <a:noFill/>
        </p:spPr>
        <p:txBody>
          <a:bodyPr wrap="square" rtlCol="0">
            <a:spAutoFit/>
          </a:bodyPr>
          <a:lstStyle/>
          <a:p>
            <a:r>
              <a:rPr lang="en-US" sz="1200" dirty="0" smtClean="0">
                <a:latin typeface="Helvetica" pitchFamily="34" charset="0"/>
              </a:rPr>
              <a:t>Proportion of adults/adolescents newly diagnosed with HIV from 2007-2011 with a reported CD4/viral load within 3 months of HIV diagnosis</a:t>
            </a:r>
            <a:endParaRPr lang="en-US" sz="1200" dirty="0">
              <a:latin typeface="Helvetica" pitchFamily="34" charset="0"/>
            </a:endParaRPr>
          </a:p>
        </p:txBody>
      </p:sp>
      <p:grpSp>
        <p:nvGrpSpPr>
          <p:cNvPr id="7" name="Group 6"/>
          <p:cNvGrpSpPr/>
          <p:nvPr/>
        </p:nvGrpSpPr>
        <p:grpSpPr>
          <a:xfrm>
            <a:off x="304800" y="2968625"/>
            <a:ext cx="1676400" cy="1908215"/>
            <a:chOff x="304800" y="2968625"/>
            <a:chExt cx="1676400" cy="1908215"/>
          </a:xfrm>
        </p:grpSpPr>
        <p:sp>
          <p:nvSpPr>
            <p:cNvPr id="8" name="TextBox 1"/>
            <p:cNvSpPr txBox="1">
              <a:spLocks noChangeArrowheads="1"/>
            </p:cNvSpPr>
            <p:nvPr/>
          </p:nvSpPr>
          <p:spPr bwMode="auto">
            <a:xfrm>
              <a:off x="457200" y="2968625"/>
              <a:ext cx="1524000" cy="1908215"/>
            </a:xfrm>
            <a:prstGeom prst="rect">
              <a:avLst/>
            </a:prstGeom>
            <a:noFill/>
            <a:ln w="9525">
              <a:noFill/>
              <a:miter lim="800000"/>
              <a:headEnd/>
              <a:tailEnd/>
            </a:ln>
          </p:spPr>
          <p:txBody>
            <a:bodyPr wrap="square">
              <a:spAutoFit/>
            </a:bodyPr>
            <a:lstStyle/>
            <a:p>
              <a:r>
                <a:rPr lang="en-US" dirty="0" smtClean="0">
                  <a:latin typeface="Helvetica" pitchFamily="34" charset="0"/>
                </a:rPr>
                <a:t>0-10 %</a:t>
              </a:r>
            </a:p>
            <a:p>
              <a:r>
                <a:rPr lang="en-US" dirty="0" smtClean="0">
                  <a:latin typeface="Helvetica" pitchFamily="34" charset="0"/>
                </a:rPr>
                <a:t>11-20 %</a:t>
              </a:r>
            </a:p>
            <a:p>
              <a:r>
                <a:rPr lang="en-US" dirty="0" smtClean="0">
                  <a:latin typeface="Helvetica" pitchFamily="34" charset="0"/>
                </a:rPr>
                <a:t>21-30 %</a:t>
              </a:r>
            </a:p>
            <a:p>
              <a:r>
                <a:rPr lang="en-US" dirty="0" smtClean="0">
                  <a:latin typeface="Helvetica" pitchFamily="34" charset="0"/>
                </a:rPr>
                <a:t>31-50 %</a:t>
              </a:r>
            </a:p>
            <a:p>
              <a:r>
                <a:rPr lang="en-US" dirty="0" smtClean="0">
                  <a:latin typeface="Helvetica" pitchFamily="34" charset="0"/>
                </a:rPr>
                <a:t>&gt;50 %</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sp>
          <p:nvSpPr>
            <p:cNvPr id="10" name="Rectangle 9"/>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 name="Rectangle 16"/>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3477932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4954" y="0"/>
            <a:ext cx="6719046" cy="1020763"/>
          </a:xfrm>
          <a:prstGeom prst="rect">
            <a:avLst/>
          </a:prstGeom>
        </p:spPr>
        <p:txBody>
          <a:bodyPr lIns="18288" rIns="18288" anchor="ctr">
            <a:no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latin typeface="Helvetica" pitchFamily="34" charset="0"/>
                <a:cs typeface="Helvetica" pitchFamily="34" charset="0"/>
              </a:rPr>
              <a:t>Proportion of Those Newly Diagnosed with </a:t>
            </a:r>
            <a:r>
              <a:rPr lang="en-US" sz="2000" b="1" dirty="0" smtClean="0">
                <a:effectLst/>
                <a:latin typeface="Helvetica" pitchFamily="34" charset="0"/>
                <a:cs typeface="Helvetica" pitchFamily="34" charset="0"/>
              </a:rPr>
              <a:t>HIV 2007-2011 Who were Engaged in HIV Care in 2012, </a:t>
            </a:r>
            <a:r>
              <a:rPr lang="en-US" sz="2000" b="1" dirty="0">
                <a:effectLst/>
                <a:latin typeface="Helvetica" pitchFamily="34" charset="0"/>
                <a:cs typeface="Helvetica" pitchFamily="34" charset="0"/>
              </a:rPr>
              <a:t>by ZIP Code, </a:t>
            </a:r>
            <a:r>
              <a:rPr lang="en-US" sz="2000" b="1" dirty="0" smtClean="0">
                <a:effectLst/>
                <a:latin typeface="Helvetica" pitchFamily="34" charset="0"/>
                <a:cs typeface="Helvetica" pitchFamily="34" charset="0"/>
              </a:rPr>
              <a:t>New Orleans</a:t>
            </a:r>
            <a:endParaRPr lang="en-US" sz="2000" b="1" dirty="0">
              <a:effectLst/>
              <a:latin typeface="Helvetica" pitchFamily="34" charset="0"/>
              <a:cs typeface="Helvetica" pitchFamily="34" charset="0"/>
            </a:endParaRPr>
          </a:p>
        </p:txBody>
      </p:sp>
      <p:sp>
        <p:nvSpPr>
          <p:cNvPr id="79875" name="Rectangle 9"/>
          <p:cNvSpPr>
            <a:spLocks noChangeArrowheads="1"/>
          </p:cNvSpPr>
          <p:nvPr/>
        </p:nvSpPr>
        <p:spPr bwMode="auto">
          <a:xfrm>
            <a:off x="381000" y="6011614"/>
            <a:ext cx="5734049" cy="846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defRPr/>
            </a:pPr>
            <a:r>
              <a:rPr lang="en-US" sz="700" dirty="0" smtClean="0">
                <a:solidFill>
                  <a:srgbClr val="000000"/>
                </a:solidFill>
                <a:latin typeface="Helvetica" pitchFamily="34" charset="0"/>
                <a:cs typeface="Helvetica" pitchFamily="34" charset="0"/>
              </a:rPr>
              <a:t>Notes: </a:t>
            </a:r>
            <a:r>
              <a:rPr lang="en-US" sz="700" dirty="0" smtClean="0">
                <a:latin typeface="Helvetica" pitchFamily="34" charset="0"/>
                <a:cs typeface="Helvetica" pitchFamily="34" charset="0"/>
              </a:rPr>
              <a:t>Data reflect cases with a date of initial diagnosis 2007-2011 and reported through </a:t>
            </a:r>
            <a:r>
              <a:rPr lang="en-US" sz="700" dirty="0">
                <a:latin typeface="Helvetica" pitchFamily="34" charset="0"/>
              </a:rPr>
              <a:t>10/30/2014</a:t>
            </a:r>
            <a:r>
              <a:rPr lang="en-US" sz="700" dirty="0" smtClean="0">
                <a:latin typeface="Helvetica" pitchFamily="34" charset="0"/>
                <a:cs typeface="Helvetica" pitchFamily="34" charset="0"/>
              </a:rPr>
              <a:t>. Data reflect cases from ZIP Codes in Orleans and Jefferson Parishes</a:t>
            </a:r>
            <a:r>
              <a:rPr lang="en-US" sz="700" dirty="0" smtClean="0">
                <a:solidFill>
                  <a:srgbClr val="000000"/>
                </a:solidFill>
                <a:latin typeface="Helvetica" pitchFamily="34" charset="0"/>
                <a:cs typeface="Helvetica" pitchFamily="34" charset="0"/>
              </a:rPr>
              <a:t>.</a:t>
            </a:r>
            <a:r>
              <a:rPr lang="en-US" sz="700" dirty="0" smtClean="0">
                <a:latin typeface="Helvetica" pitchFamily="34" charset="0"/>
                <a:cs typeface="Helvetica" pitchFamily="34" charset="0"/>
              </a:rPr>
              <a:t> </a:t>
            </a:r>
            <a:r>
              <a:rPr lang="en-US" sz="700" dirty="0">
                <a:latin typeface="Helvetica" pitchFamily="34" charset="0"/>
                <a:cs typeface="Helvetica" pitchFamily="34" charset="0"/>
              </a:rPr>
              <a:t>Engaged in HIV care is defined as a report of a CD4 count or HIV viral load test in </a:t>
            </a:r>
            <a:r>
              <a:rPr lang="en-US" sz="700" dirty="0" smtClean="0">
                <a:latin typeface="Helvetica" pitchFamily="34" charset="0"/>
                <a:cs typeface="Helvetica" pitchFamily="34" charset="0"/>
              </a:rPr>
              <a:t>2012 </a:t>
            </a:r>
            <a:r>
              <a:rPr lang="en-US" sz="700" dirty="0">
                <a:latin typeface="Helvetica" pitchFamily="34" charset="0"/>
                <a:cs typeface="Helvetica" pitchFamily="34" charset="0"/>
              </a:rPr>
              <a:t>among those who were initially linked to HIV care. New HIV diagnoses and late diagnoses indicators come from a mature HIV case surveillance system. </a:t>
            </a:r>
            <a:r>
              <a:rPr lang="en-US" sz="700" dirty="0" smtClean="0">
                <a:latin typeface="Helvetica" pitchFamily="34" charset="0"/>
                <a:cs typeface="Helvetica" pitchFamily="34" charset="0"/>
              </a:rPr>
              <a:t>Linkage to care, engagement in care, and </a:t>
            </a:r>
            <a:r>
              <a:rPr lang="en-US" sz="700" dirty="0">
                <a:latin typeface="Helvetica" pitchFamily="34" charset="0"/>
                <a:cs typeface="Helvetica" pitchFamily="34" charset="0"/>
              </a:rPr>
              <a:t>viral suppression are new indicators and rapidly developing, and thus accuracy and completeness will improve over time. For more information on data limitations and caveats, please see Data Methods.</a:t>
            </a:r>
          </a:p>
          <a:p>
            <a:pPr fontAlgn="auto">
              <a:spcAft>
                <a:spcPts val="0"/>
              </a:spcAft>
              <a:defRPr/>
            </a:pPr>
            <a:endParaRPr lang="en-US" sz="700" dirty="0">
              <a:latin typeface="Helvetica" pitchFamily="34" charset="0"/>
              <a:cs typeface="Helvetica" pitchFamily="34" charset="0"/>
            </a:endParaRPr>
          </a:p>
          <a:p>
            <a:pPr>
              <a:spcAft>
                <a:spcPts val="300"/>
              </a:spcAft>
            </a:pPr>
            <a:r>
              <a:rPr lang="en-US" sz="700" dirty="0" smtClean="0">
                <a:solidFill>
                  <a:srgbClr val="000000"/>
                </a:solidFill>
                <a:latin typeface="Helvetica" pitchFamily="34" charset="0"/>
                <a:cs typeface="Helvetica" pitchFamily="34" charset="0"/>
              </a:rPr>
              <a:t>Data </a:t>
            </a:r>
            <a:r>
              <a:rPr lang="en-US" sz="700" dirty="0">
                <a:solidFill>
                  <a:srgbClr val="000000"/>
                </a:solidFill>
                <a:latin typeface="Helvetica" pitchFamily="34" charset="0"/>
                <a:cs typeface="Helvetica" pitchFamily="34" charset="0"/>
              </a:rPr>
              <a:t>Source: </a:t>
            </a:r>
            <a:r>
              <a:rPr lang="en-US" sz="700" dirty="0" smtClean="0">
                <a:solidFill>
                  <a:srgbClr val="000000"/>
                </a:solidFill>
                <a:latin typeface="Helvetica" pitchFamily="34" charset="0"/>
                <a:cs typeface="Helvetica" pitchFamily="34" charset="0"/>
              </a:rPr>
              <a:t>Louisiana Office of Public Health, STD/HIV Program.</a:t>
            </a:r>
            <a:endParaRPr lang="en-US" sz="700" dirty="0">
              <a:solidFill>
                <a:srgbClr val="000000"/>
              </a:solidFill>
              <a:latin typeface="Helvetica" pitchFamily="34" charset="0"/>
              <a:cs typeface="Helvetica" pitchFamily="34" charset="0"/>
            </a:endParaRPr>
          </a:p>
        </p:txBody>
      </p:sp>
      <p:sp>
        <p:nvSpPr>
          <p:cNvPr id="79876" name="Rectangle 10"/>
          <p:cNvSpPr>
            <a:spLocks noChangeArrowheads="1"/>
          </p:cNvSpPr>
          <p:nvPr/>
        </p:nvSpPr>
        <p:spPr bwMode="auto">
          <a:xfrm>
            <a:off x="361950" y="583882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Helvetica" pitchFamily="34" charset="0"/>
              </a:rPr>
              <a:t>* </a:t>
            </a:r>
            <a:r>
              <a:rPr lang="en-US" sz="700" dirty="0" smtClean="0">
                <a:solidFill>
                  <a:srgbClr val="000000"/>
                </a:solidFill>
                <a:latin typeface="Helvetica" pitchFamily="34" charset="0"/>
                <a:cs typeface="Helvetica" pitchFamily="34" charset="0"/>
              </a:rPr>
              <a:t>Gray areas denote where data </a:t>
            </a:r>
            <a:r>
              <a:rPr lang="en-US" sz="700" dirty="0">
                <a:solidFill>
                  <a:srgbClr val="000000"/>
                </a:solidFill>
                <a:latin typeface="Helvetica" pitchFamily="34" charset="0"/>
                <a:cs typeface="Helvetica" pitchFamily="34" charset="0"/>
              </a:rPr>
              <a:t>are not shown to protect </a:t>
            </a:r>
            <a:r>
              <a:rPr lang="en-US" sz="700" dirty="0" smtClean="0">
                <a:solidFill>
                  <a:srgbClr val="000000"/>
                </a:solidFill>
                <a:latin typeface="Helvetica" pitchFamily="34" charset="0"/>
                <a:cs typeface="Helvetica" pitchFamily="34" charset="0"/>
              </a:rPr>
              <a:t>privacy because </a:t>
            </a:r>
            <a:r>
              <a:rPr lang="en-US" sz="700" dirty="0">
                <a:solidFill>
                  <a:srgbClr val="000000"/>
                </a:solidFill>
                <a:latin typeface="Helvetica" pitchFamily="34" charset="0"/>
                <a:cs typeface="Helvetica" pitchFamily="34" charset="0"/>
              </a:rPr>
              <a:t>of a small number of cases and/or a small population size.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891" y="1370072"/>
            <a:ext cx="4712218" cy="4117856"/>
          </a:xfrm>
          <a:prstGeom prst="rect">
            <a:avLst/>
          </a:prstGeom>
        </p:spPr>
      </p:pic>
      <p:sp>
        <p:nvSpPr>
          <p:cNvPr id="13" name="TextBox 12"/>
          <p:cNvSpPr txBox="1"/>
          <p:nvPr/>
        </p:nvSpPr>
        <p:spPr>
          <a:xfrm>
            <a:off x="228600" y="1981200"/>
            <a:ext cx="2362200" cy="1015663"/>
          </a:xfrm>
          <a:prstGeom prst="rect">
            <a:avLst/>
          </a:prstGeom>
          <a:noFill/>
        </p:spPr>
        <p:txBody>
          <a:bodyPr wrap="square" rtlCol="0">
            <a:spAutoFit/>
          </a:bodyPr>
          <a:lstStyle/>
          <a:p>
            <a:r>
              <a:rPr lang="en-US" sz="1200" dirty="0" smtClean="0">
                <a:latin typeface="Helvetica" pitchFamily="34" charset="0"/>
                <a:cs typeface="Helvetica" pitchFamily="34" charset="0"/>
              </a:rPr>
              <a:t>Proportion of adults/adolescents newly diagnosed with HIV from 2007-2011 and engaged in HIV care with a reported CD4/viral load in 2012</a:t>
            </a:r>
            <a:endParaRPr lang="en-US" sz="1200" dirty="0">
              <a:latin typeface="Helvetica" pitchFamily="34" charset="0"/>
              <a:cs typeface="Helvetica" pitchFamily="34" charset="0"/>
            </a:endParaRPr>
          </a:p>
        </p:txBody>
      </p:sp>
      <p:grpSp>
        <p:nvGrpSpPr>
          <p:cNvPr id="7" name="Group 6"/>
          <p:cNvGrpSpPr/>
          <p:nvPr/>
        </p:nvGrpSpPr>
        <p:grpSpPr>
          <a:xfrm>
            <a:off x="304800" y="2968625"/>
            <a:ext cx="1676400" cy="1908215"/>
            <a:chOff x="304800" y="2968625"/>
            <a:chExt cx="1676400" cy="1908215"/>
          </a:xfrm>
        </p:grpSpPr>
        <p:sp>
          <p:nvSpPr>
            <p:cNvPr id="8" name="TextBox 1"/>
            <p:cNvSpPr txBox="1">
              <a:spLocks noChangeArrowheads="1"/>
            </p:cNvSpPr>
            <p:nvPr/>
          </p:nvSpPr>
          <p:spPr bwMode="auto">
            <a:xfrm>
              <a:off x="457200" y="2968625"/>
              <a:ext cx="1524000" cy="1908215"/>
            </a:xfrm>
            <a:prstGeom prst="rect">
              <a:avLst/>
            </a:prstGeom>
            <a:noFill/>
            <a:ln w="9525">
              <a:noFill/>
              <a:miter lim="800000"/>
              <a:headEnd/>
              <a:tailEnd/>
            </a:ln>
          </p:spPr>
          <p:txBody>
            <a:bodyPr wrap="square">
              <a:spAutoFit/>
            </a:bodyPr>
            <a:lstStyle/>
            <a:p>
              <a:r>
                <a:rPr lang="en-US" dirty="0" smtClean="0">
                  <a:latin typeface="Helvetica" pitchFamily="34" charset="0"/>
                </a:rPr>
                <a:t>0-10 %</a:t>
              </a:r>
            </a:p>
            <a:p>
              <a:r>
                <a:rPr lang="en-US" dirty="0" smtClean="0">
                  <a:latin typeface="Helvetica" pitchFamily="34" charset="0"/>
                </a:rPr>
                <a:t>11-20 %</a:t>
              </a:r>
            </a:p>
            <a:p>
              <a:r>
                <a:rPr lang="en-US" dirty="0" smtClean="0">
                  <a:latin typeface="Helvetica" pitchFamily="34" charset="0"/>
                </a:rPr>
                <a:t>21-30 %</a:t>
              </a:r>
            </a:p>
            <a:p>
              <a:r>
                <a:rPr lang="en-US" dirty="0" smtClean="0">
                  <a:latin typeface="Helvetica" pitchFamily="34" charset="0"/>
                </a:rPr>
                <a:t>31-50 %</a:t>
              </a:r>
            </a:p>
            <a:p>
              <a:r>
                <a:rPr lang="en-US" dirty="0" smtClean="0">
                  <a:latin typeface="Helvetica" pitchFamily="34" charset="0"/>
                </a:rPr>
                <a:t>&gt;50 %</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sp>
          <p:nvSpPr>
            <p:cNvPr id="10" name="Rectangle 9"/>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 name="Rectangle 15"/>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818883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61950" y="58400"/>
            <a:ext cx="8686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endParaRPr lang="en-US" sz="2400" dirty="0"/>
          </a:p>
        </p:txBody>
      </p:sp>
      <p:sp>
        <p:nvSpPr>
          <p:cNvPr id="79875" name="Rectangle 9"/>
          <p:cNvSpPr>
            <a:spLocks noChangeArrowheads="1"/>
          </p:cNvSpPr>
          <p:nvPr/>
        </p:nvSpPr>
        <p:spPr bwMode="auto">
          <a:xfrm>
            <a:off x="381000" y="6011614"/>
            <a:ext cx="5734049" cy="846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defRPr/>
            </a:pPr>
            <a:r>
              <a:rPr lang="en-US" sz="700" dirty="0" smtClean="0">
                <a:solidFill>
                  <a:srgbClr val="000000"/>
                </a:solidFill>
                <a:latin typeface="Helvetica" pitchFamily="34" charset="0"/>
                <a:cs typeface="Helvetica" pitchFamily="34" charset="0"/>
              </a:rPr>
              <a:t>Notes: </a:t>
            </a:r>
            <a:r>
              <a:rPr lang="en-US" sz="700" dirty="0" smtClean="0">
                <a:latin typeface="Helvetica" pitchFamily="34" charset="0"/>
                <a:cs typeface="Helvetica" pitchFamily="34" charset="0"/>
              </a:rPr>
              <a:t>Data reflect cases with a date of initial diagnosis 2007-2011 and reported through </a:t>
            </a:r>
            <a:r>
              <a:rPr lang="en-US" sz="700" dirty="0">
                <a:latin typeface="Helvetica" pitchFamily="34" charset="0"/>
              </a:rPr>
              <a:t>10/30/2014</a:t>
            </a:r>
            <a:r>
              <a:rPr lang="en-US" sz="700" dirty="0" smtClean="0">
                <a:latin typeface="Helvetica" pitchFamily="34" charset="0"/>
                <a:cs typeface="Helvetica" pitchFamily="34" charset="0"/>
              </a:rPr>
              <a:t>. Data reflect cases from ZIP Codes in Orleans and Jefferson Parishes. Engaged </a:t>
            </a:r>
            <a:r>
              <a:rPr lang="en-US" sz="700" dirty="0">
                <a:latin typeface="Helvetica" pitchFamily="34" charset="0"/>
                <a:cs typeface="Helvetica" pitchFamily="34" charset="0"/>
              </a:rPr>
              <a:t>in care for this indicator is defined as a report of an HIV viral load test. </a:t>
            </a:r>
            <a:r>
              <a:rPr lang="en-US" sz="700" dirty="0" smtClean="0">
                <a:latin typeface="Helvetica" pitchFamily="34" charset="0"/>
                <a:cs typeface="Helvetica" pitchFamily="34" charset="0"/>
              </a:rPr>
              <a:t>HIV </a:t>
            </a:r>
            <a:r>
              <a:rPr lang="en-US" sz="700" dirty="0">
                <a:latin typeface="Helvetica" pitchFamily="34" charset="0"/>
                <a:cs typeface="Helvetica" pitchFamily="34" charset="0"/>
              </a:rPr>
              <a:t>viral load suppression is defined as the most recent viral load </a:t>
            </a:r>
            <a:r>
              <a:rPr lang="en-US" sz="700" u="sng" dirty="0">
                <a:latin typeface="Helvetica" pitchFamily="34" charset="0"/>
                <a:cs typeface="Helvetica" pitchFamily="34" charset="0"/>
              </a:rPr>
              <a:t>&lt;</a:t>
            </a:r>
            <a:r>
              <a:rPr lang="en-US" sz="700" dirty="0">
                <a:latin typeface="Helvetica" pitchFamily="34" charset="0"/>
                <a:cs typeface="Helvetica" pitchFamily="34" charset="0"/>
              </a:rPr>
              <a:t> 200 </a:t>
            </a:r>
            <a:r>
              <a:rPr lang="en-US" sz="700" dirty="0" smtClean="0">
                <a:latin typeface="Helvetica" pitchFamily="34" charset="0"/>
                <a:cs typeface="Helvetica" pitchFamily="34" charset="0"/>
              </a:rPr>
              <a:t>copies/ml</a:t>
            </a:r>
            <a:r>
              <a:rPr lang="en-US" sz="700" dirty="0">
                <a:latin typeface="Helvetica" pitchFamily="34" charset="0"/>
                <a:cs typeface="Helvetica" pitchFamily="34" charset="0"/>
              </a:rPr>
              <a:t>. New HIV diagnoses and late diagnoses indicators come from a mature HIV case surveillance system. </a:t>
            </a:r>
            <a:r>
              <a:rPr lang="en-US" sz="700" dirty="0" smtClean="0">
                <a:latin typeface="Helvetica" pitchFamily="34" charset="0"/>
                <a:cs typeface="Helvetica" pitchFamily="34" charset="0"/>
              </a:rPr>
              <a:t>Linkage to care, engagement in care, and </a:t>
            </a:r>
            <a:r>
              <a:rPr lang="en-US" sz="700" dirty="0">
                <a:latin typeface="Helvetica" pitchFamily="34" charset="0"/>
                <a:cs typeface="Helvetica" pitchFamily="34" charset="0"/>
              </a:rPr>
              <a:t>viral suppression are new indicators and rapidly developing, and thus accuracy and completeness will improve over time. For more information on data limitations and caveats, please see Data Methods.</a:t>
            </a:r>
          </a:p>
          <a:p>
            <a:pPr fontAlgn="auto">
              <a:spcAft>
                <a:spcPts val="0"/>
              </a:spcAft>
              <a:defRPr/>
            </a:pPr>
            <a:endParaRPr lang="en-US" sz="700" dirty="0">
              <a:latin typeface="Helvetica" pitchFamily="34" charset="0"/>
              <a:cs typeface="Helvetica" pitchFamily="34" charset="0"/>
            </a:endParaRPr>
          </a:p>
          <a:p>
            <a:pPr>
              <a:spcAft>
                <a:spcPts val="300"/>
              </a:spcAft>
            </a:pPr>
            <a:r>
              <a:rPr lang="en-US" sz="700" dirty="0" smtClean="0">
                <a:solidFill>
                  <a:srgbClr val="000000"/>
                </a:solidFill>
                <a:latin typeface="Helvetica" pitchFamily="34" charset="0"/>
                <a:cs typeface="Helvetica" pitchFamily="34" charset="0"/>
              </a:rPr>
              <a:t>Data </a:t>
            </a:r>
            <a:r>
              <a:rPr lang="en-US" sz="700" dirty="0">
                <a:solidFill>
                  <a:srgbClr val="000000"/>
                </a:solidFill>
                <a:latin typeface="Helvetica" pitchFamily="34" charset="0"/>
                <a:cs typeface="Helvetica" pitchFamily="34" charset="0"/>
              </a:rPr>
              <a:t>Source: </a:t>
            </a:r>
            <a:r>
              <a:rPr lang="en-US" sz="700" dirty="0" smtClean="0">
                <a:solidFill>
                  <a:srgbClr val="000000"/>
                </a:solidFill>
                <a:latin typeface="Helvetica" pitchFamily="34" charset="0"/>
                <a:cs typeface="Helvetica" pitchFamily="34" charset="0"/>
              </a:rPr>
              <a:t>Louisiana Office of Public Health, STD/HIV Program.</a:t>
            </a:r>
            <a:endParaRPr lang="en-US" sz="700" dirty="0">
              <a:solidFill>
                <a:srgbClr val="000000"/>
              </a:solidFill>
              <a:latin typeface="Helvetica" pitchFamily="34" charset="0"/>
              <a:cs typeface="Helvetica" pitchFamily="34" charset="0"/>
            </a:endParaRPr>
          </a:p>
        </p:txBody>
      </p:sp>
      <p:sp>
        <p:nvSpPr>
          <p:cNvPr id="79876" name="Rectangle 10"/>
          <p:cNvSpPr>
            <a:spLocks noChangeArrowheads="1"/>
          </p:cNvSpPr>
          <p:nvPr/>
        </p:nvSpPr>
        <p:spPr bwMode="auto">
          <a:xfrm>
            <a:off x="361950" y="583882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Helvetica" pitchFamily="34" charset="0"/>
              </a:rPr>
              <a:t>* </a:t>
            </a:r>
            <a:r>
              <a:rPr lang="en-US" sz="700" dirty="0" smtClean="0">
                <a:solidFill>
                  <a:srgbClr val="000000"/>
                </a:solidFill>
                <a:latin typeface="Helvetica" pitchFamily="34" charset="0"/>
                <a:cs typeface="Helvetica" pitchFamily="34" charset="0"/>
              </a:rPr>
              <a:t>Gray areas denote where data </a:t>
            </a:r>
            <a:r>
              <a:rPr lang="en-US" sz="700" dirty="0">
                <a:solidFill>
                  <a:srgbClr val="000000"/>
                </a:solidFill>
                <a:latin typeface="Helvetica" pitchFamily="34" charset="0"/>
                <a:cs typeface="Helvetica" pitchFamily="34" charset="0"/>
              </a:rPr>
              <a:t>are not shown to protect </a:t>
            </a:r>
            <a:r>
              <a:rPr lang="en-US" sz="700" dirty="0" smtClean="0">
                <a:solidFill>
                  <a:srgbClr val="000000"/>
                </a:solidFill>
                <a:latin typeface="Helvetica" pitchFamily="34" charset="0"/>
                <a:cs typeface="Helvetica" pitchFamily="34" charset="0"/>
              </a:rPr>
              <a:t>privacy because </a:t>
            </a:r>
            <a:r>
              <a:rPr lang="en-US" sz="700" dirty="0">
                <a:solidFill>
                  <a:srgbClr val="000000"/>
                </a:solidFill>
                <a:latin typeface="Helvetica" pitchFamily="34" charset="0"/>
                <a:cs typeface="Helvetica" pitchFamily="34" charset="0"/>
              </a:rPr>
              <a:t>of a small number of cases and/or a small population size.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891" y="1370072"/>
            <a:ext cx="4712218" cy="4117856"/>
          </a:xfrm>
          <a:prstGeom prst="rect">
            <a:avLst/>
          </a:prstGeom>
        </p:spPr>
      </p:pic>
      <p:sp>
        <p:nvSpPr>
          <p:cNvPr id="13" name="TextBox 12"/>
          <p:cNvSpPr txBox="1"/>
          <p:nvPr/>
        </p:nvSpPr>
        <p:spPr>
          <a:xfrm>
            <a:off x="228600" y="1981200"/>
            <a:ext cx="2362200" cy="1015663"/>
          </a:xfrm>
          <a:prstGeom prst="rect">
            <a:avLst/>
          </a:prstGeom>
          <a:noFill/>
        </p:spPr>
        <p:txBody>
          <a:bodyPr wrap="square" rtlCol="0">
            <a:spAutoFit/>
          </a:bodyPr>
          <a:lstStyle/>
          <a:p>
            <a:r>
              <a:rPr lang="en-US" sz="1200" dirty="0" smtClean="0">
                <a:latin typeface="Helvetica" pitchFamily="34" charset="0"/>
                <a:cs typeface="Helvetica" pitchFamily="34" charset="0"/>
              </a:rPr>
              <a:t>Proportion of adults/adolescents newly diagnosed with HIV from 2007-2011 and engaged in HIV care in 2012 with a suppressed HIV viral load in 2012</a:t>
            </a:r>
            <a:endParaRPr lang="en-US" sz="1200" dirty="0">
              <a:latin typeface="Helvetica" pitchFamily="34" charset="0"/>
              <a:cs typeface="Helvetica" pitchFamily="34" charset="0"/>
            </a:endParaRPr>
          </a:p>
        </p:txBody>
      </p:sp>
      <p:sp>
        <p:nvSpPr>
          <p:cNvPr id="14" name="Title 1"/>
          <p:cNvSpPr txBox="1">
            <a:spLocks/>
          </p:cNvSpPr>
          <p:nvPr/>
        </p:nvSpPr>
        <p:spPr>
          <a:xfrm>
            <a:off x="2590800" y="0"/>
            <a:ext cx="63246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HIV Viral Load Suppression in </a:t>
            </a:r>
            <a:r>
              <a:rPr lang="en-US" sz="2000" b="1" dirty="0" smtClean="0">
                <a:effectLst/>
              </a:rPr>
              <a:t>2012 </a:t>
            </a:r>
            <a:r>
              <a:rPr lang="en-US" sz="2000" b="1" dirty="0">
                <a:effectLst/>
              </a:rPr>
              <a:t>Among Those Newly Diagnosed </a:t>
            </a:r>
            <a:r>
              <a:rPr lang="en-US" sz="2000" b="1" dirty="0" smtClean="0">
                <a:effectLst/>
              </a:rPr>
              <a:t>2007-2011 </a:t>
            </a:r>
            <a:r>
              <a:rPr lang="en-US" sz="2000" b="1" dirty="0">
                <a:effectLst/>
              </a:rPr>
              <a:t>and Who were Engaged in Care, </a:t>
            </a:r>
            <a:r>
              <a:rPr lang="en-US" sz="1800" b="1" dirty="0" smtClean="0">
                <a:effectLst/>
              </a:rPr>
              <a:t>by </a:t>
            </a:r>
            <a:r>
              <a:rPr lang="en-US" sz="1800" b="1" dirty="0">
                <a:effectLst/>
              </a:rPr>
              <a:t>ZIP Code, </a:t>
            </a:r>
            <a:r>
              <a:rPr lang="en-US" sz="1800" b="1" dirty="0" smtClean="0">
                <a:effectLst/>
              </a:rPr>
              <a:t>New Orleans </a:t>
            </a:r>
            <a:endParaRPr lang="en-US" sz="1800" b="1" dirty="0">
              <a:effectLst/>
            </a:endParaRPr>
          </a:p>
        </p:txBody>
      </p:sp>
      <p:grpSp>
        <p:nvGrpSpPr>
          <p:cNvPr id="8" name="Group 7"/>
          <p:cNvGrpSpPr/>
          <p:nvPr/>
        </p:nvGrpSpPr>
        <p:grpSpPr>
          <a:xfrm>
            <a:off x="304800" y="2968625"/>
            <a:ext cx="1676400" cy="1908215"/>
            <a:chOff x="304800" y="2968625"/>
            <a:chExt cx="1676400" cy="1908215"/>
          </a:xfrm>
        </p:grpSpPr>
        <p:sp>
          <p:nvSpPr>
            <p:cNvPr id="10" name="TextBox 1"/>
            <p:cNvSpPr txBox="1">
              <a:spLocks noChangeArrowheads="1"/>
            </p:cNvSpPr>
            <p:nvPr/>
          </p:nvSpPr>
          <p:spPr bwMode="auto">
            <a:xfrm>
              <a:off x="457200" y="2968625"/>
              <a:ext cx="1524000" cy="1908215"/>
            </a:xfrm>
            <a:prstGeom prst="rect">
              <a:avLst/>
            </a:prstGeom>
            <a:noFill/>
            <a:ln w="9525">
              <a:noFill/>
              <a:miter lim="800000"/>
              <a:headEnd/>
              <a:tailEnd/>
            </a:ln>
          </p:spPr>
          <p:txBody>
            <a:bodyPr wrap="square">
              <a:spAutoFit/>
            </a:bodyPr>
            <a:lstStyle/>
            <a:p>
              <a:r>
                <a:rPr lang="en-US" dirty="0" smtClean="0">
                  <a:latin typeface="Helvetica" pitchFamily="34" charset="0"/>
                </a:rPr>
                <a:t>0-10 %</a:t>
              </a:r>
            </a:p>
            <a:p>
              <a:r>
                <a:rPr lang="en-US" dirty="0" smtClean="0">
                  <a:latin typeface="Helvetica" pitchFamily="34" charset="0"/>
                </a:rPr>
                <a:t>11-20 %</a:t>
              </a:r>
            </a:p>
            <a:p>
              <a:r>
                <a:rPr lang="en-US" dirty="0" smtClean="0">
                  <a:latin typeface="Helvetica" pitchFamily="34" charset="0"/>
                </a:rPr>
                <a:t>21-30 %</a:t>
              </a:r>
            </a:p>
            <a:p>
              <a:r>
                <a:rPr lang="en-US" dirty="0" smtClean="0">
                  <a:latin typeface="Helvetica" pitchFamily="34" charset="0"/>
                </a:rPr>
                <a:t>31-50 %</a:t>
              </a:r>
            </a:p>
            <a:p>
              <a:r>
                <a:rPr lang="en-US" dirty="0" smtClean="0">
                  <a:latin typeface="Helvetica" pitchFamily="34" charset="0"/>
                </a:rPr>
                <a:t>&gt;50 %</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sp>
          <p:nvSpPr>
            <p:cNvPr id="11" name="Rectangle 10"/>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 name="Rectangle 17"/>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1662524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2378</Words>
  <Application>Microsoft Macintosh PowerPoint</Application>
  <PresentationFormat>On-screen Show (4:3)</PresentationFormat>
  <Paragraphs>222</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Helvetica</vt:lpstr>
      <vt:lpstr>Segoe UI</vt:lpstr>
      <vt:lpstr>Arial</vt:lpstr>
      <vt:lpstr>Office Theme</vt:lpstr>
      <vt:lpstr>Illustrating the HIV Care Continuum in U.S. Cities</vt:lpstr>
      <vt:lpstr>About</vt:lpstr>
      <vt:lpstr>Interactive Maps</vt:lpstr>
      <vt:lpstr>Supporting the  National HIV/AIDS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Map Details</vt:lpstr>
      <vt:lpstr>Contact Information</vt:lpstr>
    </vt:vector>
  </TitlesOfParts>
  <Company>McBee Strategic</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Jess Larkin</dc:creator>
  <cp:lastModifiedBy>Emma Stacey</cp:lastModifiedBy>
  <cp:revision>54</cp:revision>
  <dcterms:created xsi:type="dcterms:W3CDTF">2013-11-26T00:51:14Z</dcterms:created>
  <dcterms:modified xsi:type="dcterms:W3CDTF">2016-11-10T20:13:03Z</dcterms:modified>
</cp:coreProperties>
</file>